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3" r:id="rId8"/>
    <p:sldId id="262" r:id="rId9"/>
    <p:sldId id="264" r:id="rId10"/>
    <p:sldId id="265" r:id="rId11"/>
    <p:sldId id="266" r:id="rId12"/>
    <p:sldId id="267" r:id="rId13"/>
  </p:sldIdLst>
  <p:sldSz cx="12192000" cy="6858000"/>
  <p:notesSz cx="6858000" cy="9144000"/>
  <p:custDataLst>
    <p:tags r:id="rId14"/>
  </p:custData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gs" Target="tags/tag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eg>
</file>

<file path=ppt/media/image5.jpg>
</file>

<file path=ppt/media/image6.jpg>
</file>

<file path=ppt/media/image7.jpe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2509F-786A-4188-A933-4815906348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84641-9724-49FD-B109-AB278995A0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EF9B8-D782-4304-BA3C-C8CDF374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5745AC-78D1-4976-908E-5228F496B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CAAC9C-C8EC-4FBC-A0E0-C20727CBC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88638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BE344-F3AE-43C7-9EF7-990D5DE7C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053BAC-7C1C-4D54-BDF7-0A8CBD630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00D7EC-CDB0-4CDE-9FD1-C5FA06651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3BB13-D137-4E5D-A6A3-BE16EEF2C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DCEFA-C44A-4022-8AEA-219CC0B9E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54912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03B6DD-8F0F-45CA-8BC5-F61A77064A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B50AD8-A3DF-45FC-AAB7-6E95E83E41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BE7194-5AA0-44C0-B630-03E36B322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04215D-203A-4FFA-9226-6B7615225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32874-FFD2-418C-A39A-2C080C7A3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392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3D545-A2F5-41D7-B208-13E0F7CF0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EAB71-6BCE-43A4-9A10-4A8CDDE98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2DBA55-2B35-47B3-BF39-68CC7A04D7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AE495F-FCE3-4036-8B62-673F33F22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6C600A-9E6A-4D36-97E6-94FDAC654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8900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B1922-A6AE-4175-B0D3-E30414A38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C4B43D-56F8-4FA8-9C15-9ECBF22EB1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90BB6-162C-4B98-A028-A3C9B4166E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E610B-2AB6-4546-9FC7-A2C40A49F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28B0F-6A98-401D-80FD-497DE492B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18973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2926F-D950-4DCC-A21B-560C778B9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3666C-31EB-4B81-9B8A-67D214FA8A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27E43-24DF-4731-B6D3-6B279060B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F70800-B7B2-499F-9F93-5E9CD9378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BD862D-8646-4760-B3D4-439498E00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B4D8B8-762A-4FFA-8A14-034A194FA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5040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DE921-978C-4644-BF53-D8685A5EF1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6DFDC1-E80E-4EC8-B28E-FA5B42D590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07E611-65D1-4EF0-8F1C-A261018C23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33D567-A767-4242-A5BA-CE4E3605A7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A2105B-DB1F-4700-9EAE-BFB7AADF77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84A967-2B1C-4CC7-8C21-F4614F016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6D0F62-FD0F-463C-BC4C-BDE954F3A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39A790-649C-4027-AA63-0313B64E0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54210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729B11-3AA0-4012-81F7-7B63FCB43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B735A30-7935-4CA2-8016-C2334572E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4E293-D8CB-4EBE-AD49-9F6CB4DDC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B749-447A-477B-8C4F-161F76834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15617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565C9B-45E2-46F3-BADD-B98010006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817FA1-7C86-47D4-A152-48BCAA882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9DDA9-5C27-4D4A-B555-3A8F9D804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27028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2CEE9-A68F-436F-AF3B-9BD5DC739B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0B674-EC5A-4D24-B634-A74A9D6624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D2E065-0586-4CDA-94F6-4C112E2232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493D94-8506-4853-B992-2F7F6621D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9B705B-BFAB-4168-A1FD-A62F7A4F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5A2756-5C4D-4917-8B6A-8E99E9DF2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1205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333446-CC06-4E59-96B5-BCCEAFA84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8E5A86-565D-4678-8941-2C8AA969E3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751A06-2768-4DBD-9E4B-72A4DBED0B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050AC-EA18-46DA-919C-B67A2F7D66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BDB66-DD33-432E-AB1E-318BAA6F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A53480-BE51-457F-B6E4-5FEB2EA95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72229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:a16="http://schemas.microsoft.com/office/drawing/2014/main" id="{427A9FAE-8674-4D1F-BD7B-1EFFA0E1425D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19808628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4" imgW="501" imgH="502" progId="TCLayout.ActiveDocument.1">
                  <p:embed/>
                </p:oleObj>
              </mc:Choice>
              <mc:Fallback>
                <p:oleObj name="think-cell Slide" r:id="rId14" imgW="501" imgH="502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7421F3-048C-44CE-9103-307C0AF00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u-R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2A244A-C384-4689-9F76-B32597D87D8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C938B8-B6F4-489B-81CE-1B359868C08C}" type="datetimeFigureOut">
              <a:rPr lang="ru-RU" smtClean="0"/>
              <a:t>28.12.2022</a:t>
            </a:fld>
            <a:endParaRPr lang="ru-R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429CA-040F-41D3-806A-32BB206217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9AC5A-A9AC-41E2-A2DC-CFF47FD4E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6F5341-64BA-4B3B-B910-06E75F62051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9382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g"/><Relationship Id="rId3" Type="http://schemas.openxmlformats.org/officeDocument/2006/relationships/oleObject" Target="../embeddings/oleObject2.bin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3.jpg"/><Relationship Id="rId11" Type="http://schemas.openxmlformats.org/officeDocument/2006/relationships/image" Target="../media/image8.jpg"/><Relationship Id="rId5" Type="http://schemas.openxmlformats.org/officeDocument/2006/relationships/image" Target="../media/image2.png"/><Relationship Id="rId10" Type="http://schemas.openxmlformats.org/officeDocument/2006/relationships/image" Target="../media/image7.jpeg"/><Relationship Id="rId4" Type="http://schemas.openxmlformats.org/officeDocument/2006/relationships/image" Target="../media/image1.emf"/><Relationship Id="rId9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6" Type="http://schemas.openxmlformats.org/officeDocument/2006/relationships/tags" Target="../tags/tag29.xml"/><Relationship Id="rId21" Type="http://schemas.openxmlformats.org/officeDocument/2006/relationships/tags" Target="../tags/tag24.xml"/><Relationship Id="rId42" Type="http://schemas.openxmlformats.org/officeDocument/2006/relationships/tags" Target="../tags/tag45.xml"/><Relationship Id="rId47" Type="http://schemas.openxmlformats.org/officeDocument/2006/relationships/tags" Target="../tags/tag50.xml"/><Relationship Id="rId63" Type="http://schemas.openxmlformats.org/officeDocument/2006/relationships/tags" Target="../tags/tag66.xml"/><Relationship Id="rId68" Type="http://schemas.openxmlformats.org/officeDocument/2006/relationships/tags" Target="../tags/tag71.xml"/><Relationship Id="rId2" Type="http://schemas.openxmlformats.org/officeDocument/2006/relationships/tags" Target="../tags/tag5.xml"/><Relationship Id="rId16" Type="http://schemas.openxmlformats.org/officeDocument/2006/relationships/tags" Target="../tags/tag19.xml"/><Relationship Id="rId29" Type="http://schemas.openxmlformats.org/officeDocument/2006/relationships/tags" Target="../tags/tag32.xml"/><Relationship Id="rId11" Type="http://schemas.openxmlformats.org/officeDocument/2006/relationships/tags" Target="../tags/tag14.xml"/><Relationship Id="rId24" Type="http://schemas.openxmlformats.org/officeDocument/2006/relationships/tags" Target="../tags/tag27.xml"/><Relationship Id="rId32" Type="http://schemas.openxmlformats.org/officeDocument/2006/relationships/tags" Target="../tags/tag35.xml"/><Relationship Id="rId37" Type="http://schemas.openxmlformats.org/officeDocument/2006/relationships/tags" Target="../tags/tag40.xml"/><Relationship Id="rId40" Type="http://schemas.openxmlformats.org/officeDocument/2006/relationships/tags" Target="../tags/tag43.xml"/><Relationship Id="rId45" Type="http://schemas.openxmlformats.org/officeDocument/2006/relationships/tags" Target="../tags/tag48.xml"/><Relationship Id="rId53" Type="http://schemas.openxmlformats.org/officeDocument/2006/relationships/tags" Target="../tags/tag56.xml"/><Relationship Id="rId58" Type="http://schemas.openxmlformats.org/officeDocument/2006/relationships/tags" Target="../tags/tag61.xml"/><Relationship Id="rId66" Type="http://schemas.openxmlformats.org/officeDocument/2006/relationships/tags" Target="../tags/tag69.xml"/><Relationship Id="rId74" Type="http://schemas.openxmlformats.org/officeDocument/2006/relationships/slideLayout" Target="../slideLayouts/slideLayout1.xml"/><Relationship Id="rId5" Type="http://schemas.openxmlformats.org/officeDocument/2006/relationships/tags" Target="../tags/tag8.xml"/><Relationship Id="rId61" Type="http://schemas.openxmlformats.org/officeDocument/2006/relationships/tags" Target="../tags/tag64.xml"/><Relationship Id="rId19" Type="http://schemas.openxmlformats.org/officeDocument/2006/relationships/tags" Target="../tags/tag22.xml"/><Relationship Id="rId14" Type="http://schemas.openxmlformats.org/officeDocument/2006/relationships/tags" Target="../tags/tag17.xml"/><Relationship Id="rId22" Type="http://schemas.openxmlformats.org/officeDocument/2006/relationships/tags" Target="../tags/tag25.xml"/><Relationship Id="rId27" Type="http://schemas.openxmlformats.org/officeDocument/2006/relationships/tags" Target="../tags/tag30.xml"/><Relationship Id="rId30" Type="http://schemas.openxmlformats.org/officeDocument/2006/relationships/tags" Target="../tags/tag33.xml"/><Relationship Id="rId35" Type="http://schemas.openxmlformats.org/officeDocument/2006/relationships/tags" Target="../tags/tag38.xml"/><Relationship Id="rId43" Type="http://schemas.openxmlformats.org/officeDocument/2006/relationships/tags" Target="../tags/tag46.xml"/><Relationship Id="rId48" Type="http://schemas.openxmlformats.org/officeDocument/2006/relationships/tags" Target="../tags/tag51.xml"/><Relationship Id="rId56" Type="http://schemas.openxmlformats.org/officeDocument/2006/relationships/tags" Target="../tags/tag59.xml"/><Relationship Id="rId64" Type="http://schemas.openxmlformats.org/officeDocument/2006/relationships/tags" Target="../tags/tag67.xml"/><Relationship Id="rId69" Type="http://schemas.openxmlformats.org/officeDocument/2006/relationships/tags" Target="../tags/tag72.xml"/><Relationship Id="rId8" Type="http://schemas.openxmlformats.org/officeDocument/2006/relationships/tags" Target="../tags/tag11.xml"/><Relationship Id="rId51" Type="http://schemas.openxmlformats.org/officeDocument/2006/relationships/tags" Target="../tags/tag54.xml"/><Relationship Id="rId72" Type="http://schemas.openxmlformats.org/officeDocument/2006/relationships/tags" Target="../tags/tag75.xml"/><Relationship Id="rId3" Type="http://schemas.openxmlformats.org/officeDocument/2006/relationships/tags" Target="../tags/tag6.xml"/><Relationship Id="rId12" Type="http://schemas.openxmlformats.org/officeDocument/2006/relationships/tags" Target="../tags/tag15.xml"/><Relationship Id="rId17" Type="http://schemas.openxmlformats.org/officeDocument/2006/relationships/tags" Target="../tags/tag20.xml"/><Relationship Id="rId25" Type="http://schemas.openxmlformats.org/officeDocument/2006/relationships/tags" Target="../tags/tag28.xml"/><Relationship Id="rId33" Type="http://schemas.openxmlformats.org/officeDocument/2006/relationships/tags" Target="../tags/tag36.xml"/><Relationship Id="rId38" Type="http://schemas.openxmlformats.org/officeDocument/2006/relationships/tags" Target="../tags/tag41.xml"/><Relationship Id="rId46" Type="http://schemas.openxmlformats.org/officeDocument/2006/relationships/tags" Target="../tags/tag49.xml"/><Relationship Id="rId59" Type="http://schemas.openxmlformats.org/officeDocument/2006/relationships/tags" Target="../tags/tag62.xml"/><Relationship Id="rId67" Type="http://schemas.openxmlformats.org/officeDocument/2006/relationships/tags" Target="../tags/tag70.xml"/><Relationship Id="rId20" Type="http://schemas.openxmlformats.org/officeDocument/2006/relationships/tags" Target="../tags/tag23.xml"/><Relationship Id="rId41" Type="http://schemas.openxmlformats.org/officeDocument/2006/relationships/tags" Target="../tags/tag44.xml"/><Relationship Id="rId54" Type="http://schemas.openxmlformats.org/officeDocument/2006/relationships/tags" Target="../tags/tag57.xml"/><Relationship Id="rId62" Type="http://schemas.openxmlformats.org/officeDocument/2006/relationships/tags" Target="../tags/tag65.xml"/><Relationship Id="rId70" Type="http://schemas.openxmlformats.org/officeDocument/2006/relationships/tags" Target="../tags/tag73.xml"/><Relationship Id="rId75" Type="http://schemas.openxmlformats.org/officeDocument/2006/relationships/oleObject" Target="../embeddings/oleObject3.bin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5" Type="http://schemas.openxmlformats.org/officeDocument/2006/relationships/tags" Target="../tags/tag18.xml"/><Relationship Id="rId23" Type="http://schemas.openxmlformats.org/officeDocument/2006/relationships/tags" Target="../tags/tag26.xml"/><Relationship Id="rId28" Type="http://schemas.openxmlformats.org/officeDocument/2006/relationships/tags" Target="../tags/tag31.xml"/><Relationship Id="rId36" Type="http://schemas.openxmlformats.org/officeDocument/2006/relationships/tags" Target="../tags/tag39.xml"/><Relationship Id="rId49" Type="http://schemas.openxmlformats.org/officeDocument/2006/relationships/tags" Target="../tags/tag52.xml"/><Relationship Id="rId57" Type="http://schemas.openxmlformats.org/officeDocument/2006/relationships/tags" Target="../tags/tag60.xml"/><Relationship Id="rId10" Type="http://schemas.openxmlformats.org/officeDocument/2006/relationships/tags" Target="../tags/tag13.xml"/><Relationship Id="rId31" Type="http://schemas.openxmlformats.org/officeDocument/2006/relationships/tags" Target="../tags/tag34.xml"/><Relationship Id="rId44" Type="http://schemas.openxmlformats.org/officeDocument/2006/relationships/tags" Target="../tags/tag47.xml"/><Relationship Id="rId52" Type="http://schemas.openxmlformats.org/officeDocument/2006/relationships/tags" Target="../tags/tag55.xml"/><Relationship Id="rId60" Type="http://schemas.openxmlformats.org/officeDocument/2006/relationships/tags" Target="../tags/tag63.xml"/><Relationship Id="rId65" Type="http://schemas.openxmlformats.org/officeDocument/2006/relationships/tags" Target="../tags/tag68.xml"/><Relationship Id="rId73" Type="http://schemas.openxmlformats.org/officeDocument/2006/relationships/tags" Target="../tags/tag76.xml"/><Relationship Id="rId4" Type="http://schemas.openxmlformats.org/officeDocument/2006/relationships/tags" Target="../tags/tag7.xml"/><Relationship Id="rId9" Type="http://schemas.openxmlformats.org/officeDocument/2006/relationships/tags" Target="../tags/tag12.xml"/><Relationship Id="rId13" Type="http://schemas.openxmlformats.org/officeDocument/2006/relationships/tags" Target="../tags/tag16.xml"/><Relationship Id="rId18" Type="http://schemas.openxmlformats.org/officeDocument/2006/relationships/tags" Target="../tags/tag21.xml"/><Relationship Id="rId39" Type="http://schemas.openxmlformats.org/officeDocument/2006/relationships/tags" Target="../tags/tag42.xml"/><Relationship Id="rId34" Type="http://schemas.openxmlformats.org/officeDocument/2006/relationships/tags" Target="../tags/tag37.xml"/><Relationship Id="rId50" Type="http://schemas.openxmlformats.org/officeDocument/2006/relationships/tags" Target="../tags/tag53.xml"/><Relationship Id="rId55" Type="http://schemas.openxmlformats.org/officeDocument/2006/relationships/tags" Target="../tags/tag58.xml"/><Relationship Id="rId76" Type="http://schemas.openxmlformats.org/officeDocument/2006/relationships/image" Target="../media/image1.emf"/><Relationship Id="rId7" Type="http://schemas.openxmlformats.org/officeDocument/2006/relationships/tags" Target="../tags/tag10.xml"/><Relationship Id="rId71" Type="http://schemas.openxmlformats.org/officeDocument/2006/relationships/tags" Target="../tags/tag7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7" Type="http://schemas.openxmlformats.org/officeDocument/2006/relationships/hyperlink" Target="https://github.com/martynyuks/yon-yonson-team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7.xml"/><Relationship Id="rId6" Type="http://schemas.openxmlformats.org/officeDocument/2006/relationships/hyperlink" Target="https://www.kaggle.com/datasets/olistbr/brazilian-ecommerce" TargetMode="External"/><Relationship Id="rId5" Type="http://schemas.openxmlformats.org/officeDocument/2006/relationships/hyperlink" Target="https://open-meteo.com/en/docs/historical-weather-api" TargetMode="External"/><Relationship Id="rId4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3FA471C-0AF1-499E-B51C-D1EE5DD931E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30413568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01" imgH="502" progId="TCLayout.ActiveDocument.1">
                  <p:embed/>
                </p:oleObj>
              </mc:Choice>
              <mc:Fallback>
                <p:oleObj name="think-cell Slide" r:id="rId3" imgW="501" imgH="502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D9A0BD3-99F6-4D0D-B071-17C1DF9D92DE}"/>
              </a:ext>
            </a:extLst>
          </p:cNvPr>
          <p:cNvSpPr txBox="1"/>
          <p:nvPr/>
        </p:nvSpPr>
        <p:spPr>
          <a:xfrm>
            <a:off x="256032" y="164592"/>
            <a:ext cx="48157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Команда Рекурсивный Йон Йонсон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1A35FF-4D3C-4FFE-A778-67EB83784985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445" y="1002120"/>
            <a:ext cx="1556657" cy="1499466"/>
          </a:xfrm>
          <a:prstGeom prst="round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9959D87-6555-479E-A7CF-9542A7098F31}"/>
              </a:ext>
            </a:extLst>
          </p:cNvPr>
          <p:cNvSpPr txBox="1"/>
          <p:nvPr/>
        </p:nvSpPr>
        <p:spPr>
          <a:xfrm>
            <a:off x="2137771" y="1005840"/>
            <a:ext cx="191109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БЕЛЯКОВ </a:t>
            </a:r>
          </a:p>
          <a:p>
            <a:r>
              <a:rPr lang="ru-RU" dirty="0"/>
              <a:t>Илья</a:t>
            </a:r>
          </a:p>
          <a:p>
            <a:endParaRPr lang="ru-RU" sz="1400" b="1" dirty="0"/>
          </a:p>
          <a:p>
            <a:r>
              <a:rPr lang="ru-RU" sz="1400" b="1" dirty="0"/>
              <a:t>Менеджер проекта,</a:t>
            </a:r>
          </a:p>
          <a:p>
            <a:r>
              <a:rPr lang="ru-RU" sz="1400" b="1" dirty="0" err="1"/>
              <a:t>таймкипер</a:t>
            </a:r>
            <a:endParaRPr lang="ru-RU" sz="1400" b="1" dirty="0"/>
          </a:p>
          <a:p>
            <a:r>
              <a:rPr lang="ru-RU" sz="1400" i="1" dirty="0"/>
              <a:t>Москва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Использование глубокого обучения в маркетинге, дизайн-мышлении и JTBD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9E114ED-C0C8-41AB-A8B7-3559A957D545}"/>
              </a:ext>
            </a:extLst>
          </p:cNvPr>
          <p:cNvSpPr txBox="1"/>
          <p:nvPr/>
        </p:nvSpPr>
        <p:spPr>
          <a:xfrm>
            <a:off x="9777384" y="1005840"/>
            <a:ext cx="1911096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КАГИРИНА </a:t>
            </a:r>
          </a:p>
          <a:p>
            <a:r>
              <a:rPr lang="ru-RU" dirty="0"/>
              <a:t>Ксения</a:t>
            </a:r>
          </a:p>
          <a:p>
            <a:endParaRPr lang="ru-RU" sz="1400" b="1" dirty="0"/>
          </a:p>
          <a:p>
            <a:r>
              <a:rPr lang="ru-RU" sz="1400" b="1" dirty="0"/>
              <a:t>Менеджер продукта,</a:t>
            </a:r>
          </a:p>
          <a:p>
            <a:r>
              <a:rPr lang="ru-RU" sz="1400" b="1" dirty="0"/>
              <a:t>визуализация выводов</a:t>
            </a:r>
          </a:p>
          <a:p>
            <a:r>
              <a:rPr lang="ru-RU" sz="1400" i="1" dirty="0"/>
              <a:t>Москва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Компьютерное зрение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632D154-DC4E-446C-92A8-B1744F2BB91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47"/>
          <a:stretch/>
        </p:blipFill>
        <p:spPr>
          <a:xfrm flipV="1">
            <a:off x="8002890" y="951500"/>
            <a:ext cx="1647461" cy="1593223"/>
          </a:xfrm>
          <a:prstGeom prst="round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D93E0D0-F136-4300-99BC-1A31D5F7EFCB}"/>
              </a:ext>
            </a:extLst>
          </p:cNvPr>
          <p:cNvSpPr txBox="1"/>
          <p:nvPr/>
        </p:nvSpPr>
        <p:spPr>
          <a:xfrm>
            <a:off x="9001034" y="3703796"/>
            <a:ext cx="2862125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МАРТЫНЮК</a:t>
            </a:r>
          </a:p>
          <a:p>
            <a:r>
              <a:rPr lang="ru-RU" dirty="0"/>
              <a:t>Сергей</a:t>
            </a:r>
          </a:p>
          <a:p>
            <a:endParaRPr lang="ru-RU" sz="1400" b="1" dirty="0"/>
          </a:p>
          <a:p>
            <a:r>
              <a:rPr lang="en-US" sz="1400" b="1" dirty="0"/>
              <a:t>Git</a:t>
            </a:r>
            <a:endParaRPr lang="ru-RU" sz="1400" b="1" dirty="0"/>
          </a:p>
          <a:p>
            <a:r>
              <a:rPr lang="ru-RU" sz="1400" i="1" dirty="0"/>
              <a:t>Санкт-</a:t>
            </a:r>
          </a:p>
          <a:p>
            <a:r>
              <a:rPr lang="ru-RU" sz="1400" i="1" dirty="0"/>
              <a:t>Петербург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Работа с данными астрономических и космических исследований, машинное зрение в робототехнике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D7F81EC-3637-466F-882D-3A203DEC698F}"/>
              </a:ext>
            </a:extLst>
          </p:cNvPr>
          <p:cNvSpPr txBox="1"/>
          <p:nvPr/>
        </p:nvSpPr>
        <p:spPr>
          <a:xfrm>
            <a:off x="2979001" y="3703796"/>
            <a:ext cx="2862125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МАКАРОВ </a:t>
            </a:r>
          </a:p>
          <a:p>
            <a:r>
              <a:rPr lang="ru-RU" dirty="0"/>
              <a:t>Александр</a:t>
            </a:r>
          </a:p>
          <a:p>
            <a:endParaRPr lang="ru-RU" sz="1400" b="1" dirty="0"/>
          </a:p>
          <a:p>
            <a:r>
              <a:rPr lang="en-US" sz="1400" b="1" dirty="0"/>
              <a:t>API</a:t>
            </a:r>
            <a:r>
              <a:rPr lang="ru-RU" sz="1400" b="1" dirty="0"/>
              <a:t>-инженер,</a:t>
            </a:r>
          </a:p>
          <a:p>
            <a:r>
              <a:rPr lang="ru-RU" sz="1400" b="1" dirty="0" err="1"/>
              <a:t>Парсинг</a:t>
            </a:r>
            <a:r>
              <a:rPr lang="ru-RU" sz="1400" b="1" dirty="0"/>
              <a:t> </a:t>
            </a:r>
          </a:p>
          <a:p>
            <a:r>
              <a:rPr lang="ru-RU" sz="1400" b="1" dirty="0"/>
              <a:t>данных</a:t>
            </a:r>
          </a:p>
          <a:p>
            <a:r>
              <a:rPr lang="ru-RU" sz="1400" i="1" dirty="0"/>
              <a:t>Москва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Работа с данными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7F4B7197-453C-4C88-B69B-F89D88CAC4C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0"/>
          <a:stretch/>
        </p:blipFill>
        <p:spPr>
          <a:xfrm>
            <a:off x="4261039" y="3603036"/>
            <a:ext cx="1581231" cy="1506755"/>
          </a:xfrm>
          <a:prstGeom prst="round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AD439E2-86D7-44F2-83CA-399B90604615}"/>
              </a:ext>
            </a:extLst>
          </p:cNvPr>
          <p:cNvSpPr txBox="1"/>
          <p:nvPr/>
        </p:nvSpPr>
        <p:spPr>
          <a:xfrm>
            <a:off x="6091794" y="1005840"/>
            <a:ext cx="1911096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БОГОМОЛОВ </a:t>
            </a:r>
          </a:p>
          <a:p>
            <a:r>
              <a:rPr lang="ru-RU" dirty="0"/>
              <a:t>Алексей</a:t>
            </a:r>
          </a:p>
          <a:p>
            <a:endParaRPr lang="ru-RU" sz="1400" b="1" dirty="0"/>
          </a:p>
          <a:p>
            <a:r>
              <a:rPr lang="en-US" sz="1400" b="1" dirty="0"/>
              <a:t>Feature - </a:t>
            </a:r>
            <a:r>
              <a:rPr lang="ru-RU" sz="1400" b="1" dirty="0"/>
              <a:t>инженер</a:t>
            </a:r>
          </a:p>
          <a:p>
            <a:r>
              <a:rPr lang="ru-RU" sz="1400" i="1" dirty="0"/>
              <a:t>Караганда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Разработка и продвижение цифровых продуктов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25D9B7A-F560-4962-88B7-C5692E6AC16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38"/>
          <a:stretch/>
        </p:blipFill>
        <p:spPr>
          <a:xfrm>
            <a:off x="4189111" y="1002120"/>
            <a:ext cx="1592204" cy="1542603"/>
          </a:xfrm>
          <a:prstGeom prst="round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6B4C4E94-CD99-4CB1-B860-C16F9A61CEC8}"/>
              </a:ext>
            </a:extLst>
          </p:cNvPr>
          <p:cNvSpPr txBox="1"/>
          <p:nvPr/>
        </p:nvSpPr>
        <p:spPr>
          <a:xfrm>
            <a:off x="256032" y="3703796"/>
            <a:ext cx="265934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/>
              <a:t>ЛОСЕВА </a:t>
            </a:r>
          </a:p>
          <a:p>
            <a:r>
              <a:rPr lang="ru-RU" dirty="0"/>
              <a:t>Надежда</a:t>
            </a:r>
          </a:p>
          <a:p>
            <a:endParaRPr lang="ru-RU" dirty="0"/>
          </a:p>
          <a:p>
            <a:r>
              <a:rPr lang="ru-RU" sz="1400" b="1" dirty="0"/>
              <a:t>Аналитик,</a:t>
            </a:r>
          </a:p>
          <a:p>
            <a:r>
              <a:rPr lang="ru-RU" sz="1400" b="1" dirty="0"/>
              <a:t>Очистка </a:t>
            </a:r>
          </a:p>
          <a:p>
            <a:r>
              <a:rPr lang="ru-RU" sz="1400" b="1" dirty="0"/>
              <a:t>и анализ </a:t>
            </a:r>
          </a:p>
          <a:p>
            <a:r>
              <a:rPr lang="ru-RU" sz="1400" b="1" dirty="0"/>
              <a:t>данных, визуализация, выводы, презентация</a:t>
            </a:r>
          </a:p>
          <a:p>
            <a:r>
              <a:rPr lang="ru-RU" sz="1400" i="1" dirty="0"/>
              <a:t>Москва</a:t>
            </a:r>
          </a:p>
          <a:p>
            <a:endParaRPr lang="ru-RU" sz="12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Анализ данных, поиск новых возможностей и внедрение AI в бизнес-процессы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605CF7FD-7575-40A1-8B30-59A97D7AC908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247" b="6089"/>
          <a:stretch/>
        </p:blipFill>
        <p:spPr>
          <a:xfrm>
            <a:off x="1311571" y="3603037"/>
            <a:ext cx="1555204" cy="1506755"/>
          </a:xfrm>
          <a:prstGeom prst="round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B60E29-AE56-4D4A-927F-6D0A029F23DA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48" r="21705"/>
          <a:stretch/>
        </p:blipFill>
        <p:spPr>
          <a:xfrm rot="16200000">
            <a:off x="10408657" y="3577557"/>
            <a:ext cx="1506756" cy="1557711"/>
          </a:xfrm>
          <a:prstGeom prst="round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CCAF768-5FD3-0421-4F60-B72C36DA2718}"/>
              </a:ext>
            </a:extLst>
          </p:cNvPr>
          <p:cNvSpPr txBox="1"/>
          <p:nvPr/>
        </p:nvSpPr>
        <p:spPr>
          <a:xfrm>
            <a:off x="5900066" y="3747223"/>
            <a:ext cx="2988742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b="1" dirty="0"/>
              <a:t>КОРОЛЬКОВА</a:t>
            </a:r>
          </a:p>
          <a:p>
            <a:r>
              <a:rPr lang="ru-RU" dirty="0"/>
              <a:t>Карина</a:t>
            </a:r>
          </a:p>
          <a:p>
            <a:endParaRPr lang="ru-RU" sz="1800" b="1" dirty="0"/>
          </a:p>
          <a:p>
            <a:r>
              <a:rPr lang="ru-RU" sz="1400" b="1" dirty="0"/>
              <a:t>Генератор</a:t>
            </a:r>
          </a:p>
          <a:p>
            <a:r>
              <a:rPr lang="ru-RU" sz="1400" b="1" dirty="0"/>
              <a:t>идей,</a:t>
            </a:r>
          </a:p>
          <a:p>
            <a:r>
              <a:rPr lang="ru-RU" sz="1400" b="1" dirty="0"/>
              <a:t>метео-эксперт</a:t>
            </a:r>
          </a:p>
          <a:p>
            <a:r>
              <a:rPr lang="ru-RU" sz="1400" i="1" dirty="0"/>
              <a:t>Санкт-Петербург</a:t>
            </a:r>
          </a:p>
          <a:p>
            <a:endParaRPr lang="ru-RU" sz="1600" dirty="0"/>
          </a:p>
          <a:p>
            <a:r>
              <a:rPr lang="ru-RU" sz="1200" dirty="0"/>
              <a:t>Интересы: </a:t>
            </a:r>
            <a:endParaRPr lang="en-US" sz="1200" dirty="0"/>
          </a:p>
          <a:p>
            <a:r>
              <a:rPr lang="ru-RU" sz="1200" dirty="0"/>
              <a:t>ГИС-аналитика и анализ данных в урбанистике</a:t>
            </a:r>
            <a:endParaRPr lang="ru-RU" sz="1800" b="1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560B454-F77E-5078-9779-338F5C3883F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437" y="3599390"/>
            <a:ext cx="1494371" cy="1480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1675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9" y="886839"/>
            <a:ext cx="10729702" cy="484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Чем дольше идет дождь - тем ниже стоимость покупок, но больше их общее кол-во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7F917B2-CDC1-BFC3-99DA-5A41EED3AA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914" y="1371589"/>
            <a:ext cx="10972822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101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9" y="1041371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Наибольшее влияние на рост заказов оказывают сила ветра и давление: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184ECA-27EC-4F39-0F7B-61A01A8F2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89" y="1371589"/>
            <a:ext cx="10972822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1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98F2E-3B8F-14EF-80F5-822E21129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23868" y="2513102"/>
            <a:ext cx="10515600" cy="1325563"/>
          </a:xfrm>
        </p:spPr>
        <p:txBody>
          <a:bodyPr/>
          <a:lstStyle/>
          <a:p>
            <a:r>
              <a:rPr lang="ru-RU" dirty="0">
                <a:latin typeface="+mn-lt"/>
              </a:rPr>
              <a:t>Благодарим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8782668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3FA471C-0AF1-499E-B51C-D1EE5DD931E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4128058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75" imgW="501" imgH="502" progId="TCLayout.ActiveDocument.1">
                  <p:embed/>
                </p:oleObj>
              </mc:Choice>
              <mc:Fallback>
                <p:oleObj name="think-cell Slide" r:id="rId75" imgW="501" imgH="502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A3FA471C-0AF1-499E-B51C-D1EE5DD931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D9A0BD3-99F6-4D0D-B071-17C1DF9D92DE}"/>
              </a:ext>
            </a:extLst>
          </p:cNvPr>
          <p:cNvSpPr txBox="1"/>
          <p:nvPr/>
        </p:nvSpPr>
        <p:spPr>
          <a:xfrm>
            <a:off x="256032" y="164592"/>
            <a:ext cx="7063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Дорожная карта команды Рекурсивный Йон Йонсон</a:t>
            </a:r>
          </a:p>
        </p:txBody>
      </p:sp>
      <p:sp>
        <p:nvSpPr>
          <p:cNvPr id="56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2"/>
            </p:custDataLst>
          </p:nvPr>
        </p:nvSpPr>
        <p:spPr bwMode="auto">
          <a:xfrm>
            <a:off x="3405187" y="749300"/>
            <a:ext cx="720248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3F258207-B005-4815-B994-EDA97FD24123}" type="datetime'''''''''''''''''''''''''''д''''''''''''''''''''''''''е''к'''''">
              <a:rPr lang="ru-RU" altLang="en-US" sz="1400" b="1" smtClean="0"/>
              <a:pPr marL="0" indent="0" algn="ctr">
                <a:spcBef>
                  <a:spcPct val="0"/>
                </a:spcBef>
                <a:spcAft>
                  <a:spcPct val="0"/>
                </a:spcAft>
                <a:buNone/>
              </a:pPr>
              <a:t>дек</a:t>
            </a:fld>
            <a:endParaRPr lang="ru-RU" sz="1400" b="1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7831E307-AC48-4133-81F4-880B5D5CF35C}"/>
              </a:ext>
            </a:extLst>
          </p:cNvPr>
          <p:cNvSpPr>
            <a:spLocks noGrp="1"/>
          </p:cNvSpPr>
          <p:nvPr>
            <p:custDataLst>
              <p:tags r:id="rId3"/>
            </p:custDataLst>
          </p:nvPr>
        </p:nvSpPr>
        <p:spPr bwMode="auto">
          <a:xfrm>
            <a:off x="3405188" y="989013"/>
            <a:ext cx="5041900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0A14456-5B20-400E-B8A1-557DAA8CD30C}" type="datetime'''5''1'''''''''''''''''">
              <a:rPr lang="ru-RU" altLang="en-US" sz="1400" b="1" smtClean="0"/>
              <a:pPr/>
              <a:t>51</a:t>
            </a:fld>
            <a:endParaRPr lang="ru-RU" sz="1400" b="1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110623A-9F5C-459E-B804-A00881C0CAED}"/>
              </a:ext>
            </a:extLst>
          </p:cNvPr>
          <p:cNvSpPr>
            <a:spLocks noGrp="1"/>
          </p:cNvSpPr>
          <p:nvPr>
            <p:custDataLst>
              <p:tags r:id="rId4"/>
            </p:custDataLst>
          </p:nvPr>
        </p:nvSpPr>
        <p:spPr bwMode="auto">
          <a:xfrm>
            <a:off x="8447087" y="989013"/>
            <a:ext cx="216058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73CCA33C-6EA8-4B9F-A312-41217649B79C}" type="datetime'''''''''''''''''''''''''''5''''''''''''''''''2'''''''''''">
              <a:rPr lang="ru-RU" altLang="en-US" sz="1400" b="1" smtClean="0"/>
              <a:pPr/>
              <a:t>52</a:t>
            </a:fld>
            <a:endParaRPr lang="ru-RU" sz="1400" b="1" dirty="0"/>
          </a:p>
        </p:txBody>
      </p:sp>
      <p:sp>
        <p:nvSpPr>
          <p:cNvPr id="89" name="Text Placeholder 2">
            <a:extLst>
              <a:ext uri="{FF2B5EF4-FFF2-40B4-BE49-F238E27FC236}">
                <a16:creationId xmlns:a16="http://schemas.microsoft.com/office/drawing/2014/main" id="{F11F6993-6567-448D-B6BB-DD1E4D57E683}"/>
              </a:ext>
            </a:extLst>
          </p:cNvPr>
          <p:cNvSpPr>
            <a:spLocks noGrp="1"/>
          </p:cNvSpPr>
          <p:nvPr>
            <p:custDataLst>
              <p:tags r:id="rId5"/>
            </p:custDataLst>
          </p:nvPr>
        </p:nvSpPr>
        <p:spPr bwMode="auto">
          <a:xfrm>
            <a:off x="3405188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485A96D6-7C13-45AB-A43E-9B983ACBD546}" type="datetime'''''1''''''''''''''''''''9'''''''''''''''''''">
              <a:rPr lang="ru-RU" altLang="en-US" sz="1400" b="1" smtClean="0"/>
              <a:pPr/>
              <a:t>19</a:t>
            </a:fld>
            <a:endParaRPr lang="ru-RU" sz="1400" b="1" dirty="0"/>
          </a:p>
        </p:txBody>
      </p:sp>
      <p:sp>
        <p:nvSpPr>
          <p:cNvPr id="90" name="Text Placeholder 2">
            <a:extLst>
              <a:ext uri="{FF2B5EF4-FFF2-40B4-BE49-F238E27FC236}">
                <a16:creationId xmlns:a16="http://schemas.microsoft.com/office/drawing/2014/main" id="{B32402A8-E65C-4E50-996B-729DA53B79AA}"/>
              </a:ext>
            </a:extLst>
          </p:cNvPr>
          <p:cNvSpPr>
            <a:spLocks noGrp="1"/>
          </p:cNvSpPr>
          <p:nvPr>
            <p:custDataLst>
              <p:tags r:id="rId6"/>
            </p:custDataLst>
          </p:nvPr>
        </p:nvSpPr>
        <p:spPr bwMode="auto">
          <a:xfrm>
            <a:off x="4125913" y="1228725"/>
            <a:ext cx="71913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51B4DA10-D776-4786-950F-338B50CA659C}" type="datetime'''''''''2''''''''''''''''''''''''''0'''''''''''">
              <a:rPr lang="ru-RU" altLang="en-US" sz="1400" b="1" smtClean="0"/>
              <a:pPr/>
              <a:t>20</a:t>
            </a:fld>
            <a:endParaRPr lang="ru-RU" sz="1400" b="1" dirty="0"/>
          </a:p>
        </p:txBody>
      </p:sp>
      <p:sp>
        <p:nvSpPr>
          <p:cNvPr id="91" name="Text Placeholder 2">
            <a:extLst>
              <a:ext uri="{FF2B5EF4-FFF2-40B4-BE49-F238E27FC236}">
                <a16:creationId xmlns:a16="http://schemas.microsoft.com/office/drawing/2014/main" id="{C8EEE549-2D61-4A6F-B866-3B2F96574113}"/>
              </a:ext>
            </a:extLst>
          </p:cNvPr>
          <p:cNvSpPr>
            <a:spLocks noGrp="1"/>
          </p:cNvSpPr>
          <p:nvPr>
            <p:custDataLst>
              <p:tags r:id="rId7"/>
            </p:custDataLst>
          </p:nvPr>
        </p:nvSpPr>
        <p:spPr bwMode="auto">
          <a:xfrm>
            <a:off x="4845050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D1264338-8B70-4895-935E-00533BCBE992}" type="datetime'''2''1'''''''''''''''''">
              <a:rPr lang="ru-RU" altLang="en-US" sz="1400" b="1" smtClean="0"/>
              <a:pPr/>
              <a:t>21</a:t>
            </a:fld>
            <a:endParaRPr lang="ru-RU" sz="1400" b="1" dirty="0"/>
          </a:p>
        </p:txBody>
      </p:sp>
      <p:sp>
        <p:nvSpPr>
          <p:cNvPr id="92" name="Text Placeholder 2">
            <a:extLst>
              <a:ext uri="{FF2B5EF4-FFF2-40B4-BE49-F238E27FC236}">
                <a16:creationId xmlns:a16="http://schemas.microsoft.com/office/drawing/2014/main" id="{732F2F35-FBB5-49B0-9248-CD47A45A4B50}"/>
              </a:ext>
            </a:extLst>
          </p:cNvPr>
          <p:cNvSpPr>
            <a:spLocks noGrp="1"/>
          </p:cNvSpPr>
          <p:nvPr>
            <p:custDataLst>
              <p:tags r:id="rId8"/>
            </p:custDataLst>
          </p:nvPr>
        </p:nvSpPr>
        <p:spPr bwMode="auto">
          <a:xfrm>
            <a:off x="5565775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3669BE96-EF6C-4CEA-9F04-629226E83AD2}" type="datetime'''''''''''2''''''''''''2'''''''''''''''''''''''''''''">
              <a:rPr lang="ru-RU" altLang="en-US" sz="1400" b="1" smtClean="0"/>
              <a:pPr/>
              <a:t>22</a:t>
            </a:fld>
            <a:endParaRPr lang="ru-RU" sz="1400" b="1" dirty="0"/>
          </a:p>
        </p:txBody>
      </p:sp>
      <p:sp>
        <p:nvSpPr>
          <p:cNvPr id="93" name="Text Placeholder 2">
            <a:extLst>
              <a:ext uri="{FF2B5EF4-FFF2-40B4-BE49-F238E27FC236}">
                <a16:creationId xmlns:a16="http://schemas.microsoft.com/office/drawing/2014/main" id="{A08F18D2-64F4-4AAC-BAD1-A5B8406B56D6}"/>
              </a:ext>
            </a:extLst>
          </p:cNvPr>
          <p:cNvSpPr>
            <a:spLocks noGrp="1"/>
          </p:cNvSpPr>
          <p:nvPr>
            <p:custDataLst>
              <p:tags r:id="rId9"/>
            </p:custDataLst>
          </p:nvPr>
        </p:nvSpPr>
        <p:spPr bwMode="auto">
          <a:xfrm>
            <a:off x="6286500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AC3F0FC3-5938-4EB7-913A-54497F91C935}" type="datetime'''''''''''23'''''''''''''">
              <a:rPr lang="ru-RU" altLang="en-US" sz="1400" b="1" smtClean="0"/>
              <a:pPr/>
              <a:t>23</a:t>
            </a:fld>
            <a:endParaRPr lang="ru-RU" sz="1400" b="1" dirty="0"/>
          </a:p>
        </p:txBody>
      </p:sp>
      <p:sp>
        <p:nvSpPr>
          <p:cNvPr id="94" name="Text Placeholder 2">
            <a:extLst>
              <a:ext uri="{FF2B5EF4-FFF2-40B4-BE49-F238E27FC236}">
                <a16:creationId xmlns:a16="http://schemas.microsoft.com/office/drawing/2014/main" id="{63AF9F88-2F94-4F2A-9E66-884FF6215CBD}"/>
              </a:ext>
            </a:extLst>
          </p:cNvPr>
          <p:cNvSpPr>
            <a:spLocks noGrp="1"/>
          </p:cNvSpPr>
          <p:nvPr>
            <p:custDataLst>
              <p:tags r:id="rId10"/>
            </p:custDataLst>
          </p:nvPr>
        </p:nvSpPr>
        <p:spPr bwMode="auto">
          <a:xfrm>
            <a:off x="7007225" y="1228725"/>
            <a:ext cx="71913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710052C-77A3-4006-AF38-C6B9D81F165F}" type="datetime'''''''''''2''''''''''''''''''''4'">
              <a:rPr lang="ru-RU" altLang="en-US" sz="1400" b="1" smtClean="0"/>
              <a:pPr/>
              <a:t>24</a:t>
            </a:fld>
            <a:endParaRPr lang="ru-RU" sz="1400" b="1" dirty="0"/>
          </a:p>
        </p:txBody>
      </p:sp>
      <p:sp>
        <p:nvSpPr>
          <p:cNvPr id="95" name="Text Placeholder 2">
            <a:extLst>
              <a:ext uri="{FF2B5EF4-FFF2-40B4-BE49-F238E27FC236}">
                <a16:creationId xmlns:a16="http://schemas.microsoft.com/office/drawing/2014/main" id="{1F50A456-D7F9-4A04-83F2-4CC361B50EF0}"/>
              </a:ext>
            </a:extLst>
          </p:cNvPr>
          <p:cNvSpPr>
            <a:spLocks noGrp="1"/>
          </p:cNvSpPr>
          <p:nvPr>
            <p:custDataLst>
              <p:tags r:id="rId11"/>
            </p:custDataLst>
          </p:nvPr>
        </p:nvSpPr>
        <p:spPr bwMode="auto">
          <a:xfrm>
            <a:off x="7726363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EA80E23E-A712-4ABB-9DFB-2ED0187764F0}" type="datetime'''''''''''''''2''''''5'''''''''''''''''''">
              <a:rPr lang="ru-RU" altLang="en-US" sz="1400" b="1" smtClean="0"/>
              <a:pPr/>
              <a:t>25</a:t>
            </a:fld>
            <a:endParaRPr lang="ru-RU" sz="1400" b="1" dirty="0"/>
          </a:p>
        </p:txBody>
      </p:sp>
      <p:sp>
        <p:nvSpPr>
          <p:cNvPr id="96" name="Text Placeholder 2">
            <a:extLst>
              <a:ext uri="{FF2B5EF4-FFF2-40B4-BE49-F238E27FC236}">
                <a16:creationId xmlns:a16="http://schemas.microsoft.com/office/drawing/2014/main" id="{EF0B8F5B-4145-4C00-974D-9C65986B223D}"/>
              </a:ext>
            </a:extLst>
          </p:cNvPr>
          <p:cNvSpPr>
            <a:spLocks noGrp="1"/>
          </p:cNvSpPr>
          <p:nvPr>
            <p:custDataLst>
              <p:tags r:id="rId12"/>
            </p:custDataLst>
          </p:nvPr>
        </p:nvSpPr>
        <p:spPr bwMode="auto">
          <a:xfrm>
            <a:off x="8447088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6BB3052B-3B76-4B26-9F67-3DF000938CFA}" type="datetime'''2''''''''''''''''''''''''''''6'''''''''''''''''''''''''">
              <a:rPr lang="ru-RU" altLang="en-US" sz="1400" b="1" smtClean="0"/>
              <a:pPr/>
              <a:t>26</a:t>
            </a:fld>
            <a:endParaRPr lang="ru-RU" sz="1400" b="1" dirty="0"/>
          </a:p>
        </p:txBody>
      </p:sp>
      <p:sp>
        <p:nvSpPr>
          <p:cNvPr id="97" name="Text Placeholder 2">
            <a:extLst>
              <a:ext uri="{FF2B5EF4-FFF2-40B4-BE49-F238E27FC236}">
                <a16:creationId xmlns:a16="http://schemas.microsoft.com/office/drawing/2014/main" id="{3F37924C-79DA-493D-864D-54A17F494FCD}"/>
              </a:ext>
            </a:extLst>
          </p:cNvPr>
          <p:cNvSpPr>
            <a:spLocks noGrp="1"/>
          </p:cNvSpPr>
          <p:nvPr>
            <p:custDataLst>
              <p:tags r:id="rId13"/>
            </p:custDataLst>
          </p:nvPr>
        </p:nvSpPr>
        <p:spPr bwMode="auto">
          <a:xfrm>
            <a:off x="9167813" y="1228725"/>
            <a:ext cx="719138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12B0B998-B94C-460B-BACD-BF94A2CDE6B6}" type="datetime'''''''''''''''''''''''''2''''''''''''''''''''''''''''7'''''''">
              <a:rPr lang="ru-RU" altLang="en-US" sz="1400" b="1" smtClean="0"/>
              <a:pPr/>
              <a:t>27</a:t>
            </a:fld>
            <a:endParaRPr lang="ru-RU" sz="1400" b="1" dirty="0"/>
          </a:p>
        </p:txBody>
      </p:sp>
      <p:sp>
        <p:nvSpPr>
          <p:cNvPr id="98" name="Text Placeholder 2">
            <a:extLst>
              <a:ext uri="{FF2B5EF4-FFF2-40B4-BE49-F238E27FC236}">
                <a16:creationId xmlns:a16="http://schemas.microsoft.com/office/drawing/2014/main" id="{9E283B97-53DF-4B8A-9084-4141D6F188C0}"/>
              </a:ext>
            </a:extLst>
          </p:cNvPr>
          <p:cNvSpPr>
            <a:spLocks noGrp="1"/>
          </p:cNvSpPr>
          <p:nvPr>
            <p:custDataLst>
              <p:tags r:id="rId14"/>
            </p:custDataLst>
          </p:nvPr>
        </p:nvSpPr>
        <p:spPr bwMode="auto">
          <a:xfrm>
            <a:off x="9886950" y="1228725"/>
            <a:ext cx="720725" cy="239713"/>
          </a:xfrm>
          <a:prstGeom prst="rect">
            <a:avLst/>
          </a:prstGeom>
          <a:noFill/>
          <a:ln w="9525" algn="ctr">
            <a:solidFill>
              <a:schemeClr val="tx1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23813" rIns="0" bIns="23813" numCol="1" spcCol="0" rtlCol="0" anchor="ctr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ct val="0"/>
              </a:spcBef>
              <a:spcAft>
                <a:spcPct val="0"/>
              </a:spcAft>
              <a:buNone/>
            </a:pPr>
            <a:fld id="{4EAFD15C-013E-42E5-853B-9BF1D930C0C6}" type="datetime'''''''''''''''''''''''2''''''''''8'''''''''''''''''''">
              <a:rPr lang="ru-RU" altLang="en-US" sz="1400" b="1" smtClean="0"/>
              <a:pPr/>
              <a:t>28</a:t>
            </a:fld>
            <a:endParaRPr lang="ru-RU" sz="1400" b="1" dirty="0"/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C484EE0-9E48-487A-AE19-977DCB4BF30B}"/>
              </a:ext>
            </a:extLst>
          </p:cNvPr>
          <p:cNvCxnSpPr/>
          <p:nvPr>
            <p:custDataLst>
              <p:tags r:id="rId15"/>
            </p:custDataLst>
          </p:nvPr>
        </p:nvCxnSpPr>
        <p:spPr bwMode="auto">
          <a:xfrm>
            <a:off x="10607675" y="1468438"/>
            <a:ext cx="0" cy="50784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FCEDDBEB-BDD0-4831-99F2-60E07669F9B7}"/>
              </a:ext>
            </a:extLst>
          </p:cNvPr>
          <p:cNvCxnSpPr/>
          <p:nvPr>
            <p:custDataLst>
              <p:tags r:id="rId16"/>
            </p:custDataLst>
          </p:nvPr>
        </p:nvCxnSpPr>
        <p:spPr bwMode="auto">
          <a:xfrm>
            <a:off x="11999190" y="1468438"/>
            <a:ext cx="0" cy="50784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1981E698-9849-4FE7-8C09-69E365315BC9}"/>
              </a:ext>
            </a:extLst>
          </p:cNvPr>
          <p:cNvCxnSpPr/>
          <p:nvPr>
            <p:custDataLst>
              <p:tags r:id="rId17"/>
            </p:custDataLst>
          </p:nvPr>
        </p:nvCxnSpPr>
        <p:spPr bwMode="auto">
          <a:xfrm>
            <a:off x="8447088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68653DC1-B403-4D17-A654-B4113F497FB5}"/>
              </a:ext>
            </a:extLst>
          </p:cNvPr>
          <p:cNvCxnSpPr/>
          <p:nvPr>
            <p:custDataLst>
              <p:tags r:id="rId18"/>
            </p:custDataLst>
          </p:nvPr>
        </p:nvCxnSpPr>
        <p:spPr bwMode="auto">
          <a:xfrm>
            <a:off x="3405188" y="1468438"/>
            <a:ext cx="0" cy="50784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E7601C5-1DF6-4C77-B731-D476FC05C899}"/>
              </a:ext>
            </a:extLst>
          </p:cNvPr>
          <p:cNvCxnSpPr/>
          <p:nvPr>
            <p:custDataLst>
              <p:tags r:id="rId19"/>
            </p:custDataLst>
          </p:nvPr>
        </p:nvCxnSpPr>
        <p:spPr bwMode="auto">
          <a:xfrm>
            <a:off x="612775" y="1468438"/>
            <a:ext cx="0" cy="5078413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BF9E1A3F-55EF-4736-969F-3E9FBB28FA37}"/>
              </a:ext>
            </a:extLst>
          </p:cNvPr>
          <p:cNvCxnSpPr/>
          <p:nvPr>
            <p:custDataLst>
              <p:tags r:id="rId20"/>
            </p:custDataLst>
          </p:nvPr>
        </p:nvCxnSpPr>
        <p:spPr bwMode="auto">
          <a:xfrm>
            <a:off x="4845050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65295120-251E-482E-9592-808495F895EA}"/>
              </a:ext>
            </a:extLst>
          </p:cNvPr>
          <p:cNvCxnSpPr/>
          <p:nvPr>
            <p:custDataLst>
              <p:tags r:id="rId21"/>
            </p:custDataLst>
          </p:nvPr>
        </p:nvCxnSpPr>
        <p:spPr bwMode="auto">
          <a:xfrm>
            <a:off x="5565775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838BE0C-8348-4DDA-9BD5-9FA718CBC4AA}"/>
              </a:ext>
            </a:extLst>
          </p:cNvPr>
          <p:cNvCxnSpPr/>
          <p:nvPr>
            <p:custDataLst>
              <p:tags r:id="rId22"/>
            </p:custDataLst>
          </p:nvPr>
        </p:nvCxnSpPr>
        <p:spPr bwMode="auto">
          <a:xfrm>
            <a:off x="6286500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2A4D7029-D0AA-4D8F-B0BA-C20872E01715}"/>
              </a:ext>
            </a:extLst>
          </p:cNvPr>
          <p:cNvCxnSpPr/>
          <p:nvPr>
            <p:custDataLst>
              <p:tags r:id="rId23"/>
            </p:custDataLst>
          </p:nvPr>
        </p:nvCxnSpPr>
        <p:spPr bwMode="auto">
          <a:xfrm>
            <a:off x="7007225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0E1D29DF-EDC6-45C5-A77B-57F7122E5249}"/>
              </a:ext>
            </a:extLst>
          </p:cNvPr>
          <p:cNvCxnSpPr/>
          <p:nvPr>
            <p:custDataLst>
              <p:tags r:id="rId24"/>
            </p:custDataLst>
          </p:nvPr>
        </p:nvCxnSpPr>
        <p:spPr bwMode="auto">
          <a:xfrm>
            <a:off x="7726363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B1EB10B7-D279-4E0E-83B9-E85D638A9817}"/>
              </a:ext>
            </a:extLst>
          </p:cNvPr>
          <p:cNvCxnSpPr/>
          <p:nvPr>
            <p:custDataLst>
              <p:tags r:id="rId25"/>
            </p:custDataLst>
          </p:nvPr>
        </p:nvCxnSpPr>
        <p:spPr bwMode="auto">
          <a:xfrm>
            <a:off x="4125913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26EDCB44-A46F-4FCB-9DE7-73FF85C8D299}"/>
              </a:ext>
            </a:extLst>
          </p:cNvPr>
          <p:cNvCxnSpPr/>
          <p:nvPr>
            <p:custDataLst>
              <p:tags r:id="rId26"/>
            </p:custDataLst>
          </p:nvPr>
        </p:nvCxnSpPr>
        <p:spPr bwMode="auto">
          <a:xfrm>
            <a:off x="9167813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B705150D-C59C-46E2-A7BD-DBD84B771270}"/>
              </a:ext>
            </a:extLst>
          </p:cNvPr>
          <p:cNvCxnSpPr/>
          <p:nvPr>
            <p:custDataLst>
              <p:tags r:id="rId27"/>
            </p:custDataLst>
          </p:nvPr>
        </p:nvCxnSpPr>
        <p:spPr bwMode="auto">
          <a:xfrm>
            <a:off x="9886950" y="1468438"/>
            <a:ext cx="0" cy="5078413"/>
          </a:xfrm>
          <a:prstGeom prst="line">
            <a:avLst/>
          </a:prstGeom>
          <a:ln w="3175" cap="flat" cmpd="sng" algn="ctr">
            <a:solidFill>
              <a:schemeClr val="tx1"/>
            </a:solidFill>
            <a:prstDash val="dash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57678A7-2710-4CA8-AA5F-4BC44F9E17E1}"/>
              </a:ext>
            </a:extLst>
          </p:cNvPr>
          <p:cNvCxnSpPr/>
          <p:nvPr>
            <p:custDataLst>
              <p:tags r:id="rId28"/>
            </p:custDataLst>
          </p:nvPr>
        </p:nvCxnSpPr>
        <p:spPr bwMode="auto">
          <a:xfrm>
            <a:off x="612775" y="6546850"/>
            <a:ext cx="11312525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800689A-3DF5-436A-9C98-6C48B1D71624}"/>
              </a:ext>
            </a:extLst>
          </p:cNvPr>
          <p:cNvCxnSpPr/>
          <p:nvPr>
            <p:custDataLst>
              <p:tags r:id="rId29"/>
            </p:custDataLst>
          </p:nvPr>
        </p:nvCxnSpPr>
        <p:spPr bwMode="auto">
          <a:xfrm>
            <a:off x="612775" y="1468438"/>
            <a:ext cx="11312525" cy="0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8" name="Rectangle 147">
            <a:extLst>
              <a:ext uri="{FF2B5EF4-FFF2-40B4-BE49-F238E27FC236}">
                <a16:creationId xmlns:a16="http://schemas.microsoft.com/office/drawing/2014/main" id="{D3C59298-29A7-4813-BE8C-372A94F857A2}"/>
              </a:ext>
            </a:extLst>
          </p:cNvPr>
          <p:cNvSpPr/>
          <p:nvPr>
            <p:custDataLst>
              <p:tags r:id="rId30"/>
            </p:custDataLst>
          </p:nvPr>
        </p:nvSpPr>
        <p:spPr bwMode="gray">
          <a:xfrm>
            <a:off x="4125913" y="2754313"/>
            <a:ext cx="288131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F58C8375-918B-468C-BA15-2AFF9F42EEDD}"/>
              </a:ext>
            </a:extLst>
          </p:cNvPr>
          <p:cNvSpPr/>
          <p:nvPr>
            <p:custDataLst>
              <p:tags r:id="rId31"/>
            </p:custDataLst>
          </p:nvPr>
        </p:nvSpPr>
        <p:spPr bwMode="gray">
          <a:xfrm>
            <a:off x="4125913" y="1736725"/>
            <a:ext cx="14398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6" name="Rectangle 135">
            <a:extLst>
              <a:ext uri="{FF2B5EF4-FFF2-40B4-BE49-F238E27FC236}">
                <a16:creationId xmlns:a16="http://schemas.microsoft.com/office/drawing/2014/main" id="{E98CBBF9-6CE1-4B12-863E-670202CB052F}"/>
              </a:ext>
            </a:extLst>
          </p:cNvPr>
          <p:cNvSpPr/>
          <p:nvPr>
            <p:custDataLst>
              <p:tags r:id="rId32"/>
            </p:custDataLst>
          </p:nvPr>
        </p:nvSpPr>
        <p:spPr bwMode="gray">
          <a:xfrm>
            <a:off x="4125913" y="2139950"/>
            <a:ext cx="14398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CD61E41E-A1D9-4A58-BFD5-DDACF702A136}"/>
              </a:ext>
            </a:extLst>
          </p:cNvPr>
          <p:cNvSpPr/>
          <p:nvPr>
            <p:custDataLst>
              <p:tags r:id="rId33"/>
            </p:custDataLst>
          </p:nvPr>
        </p:nvSpPr>
        <p:spPr bwMode="gray">
          <a:xfrm>
            <a:off x="3409950" y="3157538"/>
            <a:ext cx="3597275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7D7198A0-0233-4530-9D31-6CFF4B7AB021}"/>
              </a:ext>
            </a:extLst>
          </p:cNvPr>
          <p:cNvSpPr/>
          <p:nvPr>
            <p:custDataLst>
              <p:tags r:id="rId34"/>
            </p:custDataLst>
          </p:nvPr>
        </p:nvSpPr>
        <p:spPr bwMode="gray">
          <a:xfrm>
            <a:off x="8447088" y="5788025"/>
            <a:ext cx="14398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7" name="Rectangle 136">
            <a:extLst>
              <a:ext uri="{FF2B5EF4-FFF2-40B4-BE49-F238E27FC236}">
                <a16:creationId xmlns:a16="http://schemas.microsoft.com/office/drawing/2014/main" id="{CDFB6FCB-72FD-4224-A161-F2C2F991C23B}"/>
              </a:ext>
            </a:extLst>
          </p:cNvPr>
          <p:cNvSpPr/>
          <p:nvPr>
            <p:custDataLst>
              <p:tags r:id="rId35"/>
            </p:custDataLst>
          </p:nvPr>
        </p:nvSpPr>
        <p:spPr bwMode="gray">
          <a:xfrm>
            <a:off x="5565775" y="2351088"/>
            <a:ext cx="720725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286F6E-D9E0-4046-99D6-7BA8EC49A353}"/>
              </a:ext>
            </a:extLst>
          </p:cNvPr>
          <p:cNvSpPr/>
          <p:nvPr>
            <p:custDataLst>
              <p:tags r:id="rId36"/>
            </p:custDataLst>
          </p:nvPr>
        </p:nvSpPr>
        <p:spPr bwMode="gray">
          <a:xfrm>
            <a:off x="3409950" y="1525588"/>
            <a:ext cx="7159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9" name="Rectangle 178">
            <a:extLst>
              <a:ext uri="{FF2B5EF4-FFF2-40B4-BE49-F238E27FC236}">
                <a16:creationId xmlns:a16="http://schemas.microsoft.com/office/drawing/2014/main" id="{3EFCC28E-CDBD-476D-A50F-4353A3CF5C17}"/>
              </a:ext>
            </a:extLst>
          </p:cNvPr>
          <p:cNvSpPr/>
          <p:nvPr>
            <p:custDataLst>
              <p:tags r:id="rId37"/>
            </p:custDataLst>
          </p:nvPr>
        </p:nvSpPr>
        <p:spPr bwMode="gray">
          <a:xfrm>
            <a:off x="9886950" y="6191250"/>
            <a:ext cx="715963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5" name="Rectangle 154">
            <a:extLst>
              <a:ext uri="{FF2B5EF4-FFF2-40B4-BE49-F238E27FC236}">
                <a16:creationId xmlns:a16="http://schemas.microsoft.com/office/drawing/2014/main" id="{DB2DF88E-3469-4B1F-A21C-24AB192C2367}"/>
              </a:ext>
            </a:extLst>
          </p:cNvPr>
          <p:cNvSpPr/>
          <p:nvPr>
            <p:custDataLst>
              <p:tags r:id="rId38"/>
            </p:custDataLst>
          </p:nvPr>
        </p:nvSpPr>
        <p:spPr bwMode="gray">
          <a:xfrm>
            <a:off x="5565775" y="3963988"/>
            <a:ext cx="2160588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2" name="Rectangle 161">
            <a:extLst>
              <a:ext uri="{FF2B5EF4-FFF2-40B4-BE49-F238E27FC236}">
                <a16:creationId xmlns:a16="http://schemas.microsoft.com/office/drawing/2014/main" id="{1582439B-BE7E-4321-B1A5-822256BFB5A0}"/>
              </a:ext>
            </a:extLst>
          </p:cNvPr>
          <p:cNvSpPr/>
          <p:nvPr>
            <p:custDataLst>
              <p:tags r:id="rId39"/>
            </p:custDataLst>
          </p:nvPr>
        </p:nvSpPr>
        <p:spPr bwMode="gray">
          <a:xfrm>
            <a:off x="5565775" y="4367213"/>
            <a:ext cx="2160588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1" name="Rectangle 170">
            <a:extLst>
              <a:ext uri="{FF2B5EF4-FFF2-40B4-BE49-F238E27FC236}">
                <a16:creationId xmlns:a16="http://schemas.microsoft.com/office/drawing/2014/main" id="{20D82D1B-3963-497F-9F54-4A62AEE7BFEF}"/>
              </a:ext>
            </a:extLst>
          </p:cNvPr>
          <p:cNvSpPr/>
          <p:nvPr>
            <p:custDataLst>
              <p:tags r:id="rId40"/>
            </p:custDataLst>
          </p:nvPr>
        </p:nvSpPr>
        <p:spPr bwMode="gray">
          <a:xfrm>
            <a:off x="7726363" y="4981575"/>
            <a:ext cx="720725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9" name="Rectangle 168">
            <a:extLst>
              <a:ext uri="{FF2B5EF4-FFF2-40B4-BE49-F238E27FC236}">
                <a16:creationId xmlns:a16="http://schemas.microsoft.com/office/drawing/2014/main" id="{FF44F44F-EEB2-4193-8B6C-2741EA3ACF92}"/>
              </a:ext>
            </a:extLst>
          </p:cNvPr>
          <p:cNvSpPr/>
          <p:nvPr>
            <p:custDataLst>
              <p:tags r:id="rId41"/>
            </p:custDataLst>
          </p:nvPr>
        </p:nvSpPr>
        <p:spPr bwMode="gray">
          <a:xfrm>
            <a:off x="5565775" y="4770438"/>
            <a:ext cx="2160588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8B2B30AE-0A8F-4BC2-A40C-1B4C28EBD684}"/>
              </a:ext>
            </a:extLst>
          </p:cNvPr>
          <p:cNvSpPr/>
          <p:nvPr>
            <p:custDataLst>
              <p:tags r:id="rId42"/>
            </p:custDataLst>
          </p:nvPr>
        </p:nvSpPr>
        <p:spPr bwMode="gray">
          <a:xfrm>
            <a:off x="5565774" y="3560763"/>
            <a:ext cx="1441450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F6D949ED-919E-4491-B576-BD12A19CC533}"/>
              </a:ext>
            </a:extLst>
          </p:cNvPr>
          <p:cNvSpPr/>
          <p:nvPr>
            <p:custDataLst>
              <p:tags r:id="rId43"/>
            </p:custDataLst>
          </p:nvPr>
        </p:nvSpPr>
        <p:spPr bwMode="gray">
          <a:xfrm>
            <a:off x="8447088" y="5384800"/>
            <a:ext cx="720725" cy="79375"/>
          </a:xfrm>
          <a:prstGeom prst="rect">
            <a:avLst/>
          </a:prstGeom>
          <a:solidFill>
            <a:schemeClr val="tx1"/>
          </a:solidFill>
          <a:ln w="19050" cap="flat" cmpd="sng" algn="ctr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6" name="Text Placeholder 2">
            <a:extLst>
              <a:ext uri="{FF2B5EF4-FFF2-40B4-BE49-F238E27FC236}">
                <a16:creationId xmlns:a16="http://schemas.microsoft.com/office/drawing/2014/main" id="{7206440C-06ED-40D5-81EB-77A69960D15B}"/>
              </a:ext>
            </a:extLst>
          </p:cNvPr>
          <p:cNvSpPr>
            <a:spLocks noGrp="1"/>
          </p:cNvSpPr>
          <p:nvPr>
            <p:custDataLst>
              <p:tags r:id="rId44"/>
            </p:custDataLst>
          </p:nvPr>
        </p:nvSpPr>
        <p:spPr bwMode="auto">
          <a:xfrm>
            <a:off x="684213" y="3517900"/>
            <a:ext cx="264953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Подготовка рабочего пространства</a:t>
            </a:r>
            <a:br>
              <a:rPr lang="ru-RU" altLang="en-US" sz="1400" dirty="0"/>
            </a:br>
            <a:r>
              <a:rPr lang="ru-RU" altLang="en-US" sz="1400" dirty="0"/>
              <a:t>на </a:t>
            </a:r>
            <a:r>
              <a:rPr lang="en-US" altLang="en-US" sz="1400" dirty="0"/>
              <a:t>GitHub</a:t>
            </a:r>
            <a:endParaRPr lang="ru-RU" sz="1400" dirty="0"/>
          </a:p>
        </p:txBody>
      </p:sp>
      <p:sp>
        <p:nvSpPr>
          <p:cNvPr id="181" name="Text Placeholder 2">
            <a:extLst>
              <a:ext uri="{FF2B5EF4-FFF2-40B4-BE49-F238E27FC236}">
                <a16:creationId xmlns:a16="http://schemas.microsoft.com/office/drawing/2014/main" id="{FFCB70FF-9FCA-4744-A41D-6717BB6A82C7}"/>
              </a:ext>
            </a:extLst>
          </p:cNvPr>
          <p:cNvSpPr>
            <a:spLocks noGrp="1"/>
          </p:cNvSpPr>
          <p:nvPr>
            <p:custDataLst>
              <p:tags r:id="rId45"/>
            </p:custDataLst>
          </p:nvPr>
        </p:nvSpPr>
        <p:spPr bwMode="auto">
          <a:xfrm>
            <a:off x="10679113" y="5745163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Беляков, </a:t>
            </a:r>
            <a:r>
              <a:rPr lang="ru-RU" altLang="en-US" sz="1400" dirty="0"/>
              <a:t>Лосева</a:t>
            </a:r>
            <a:endParaRPr lang="ru-RU" sz="1400" dirty="0"/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endParaRPr lang="ru-RU" sz="1400" dirty="0"/>
          </a:p>
        </p:txBody>
      </p:sp>
      <p:sp>
        <p:nvSpPr>
          <p:cNvPr id="152" name="Text Placeholder 2">
            <a:extLst>
              <a:ext uri="{FF2B5EF4-FFF2-40B4-BE49-F238E27FC236}">
                <a16:creationId xmlns:a16="http://schemas.microsoft.com/office/drawing/2014/main" id="{C7E079B8-20BB-44E3-B01D-3EDA2E34309B}"/>
              </a:ext>
            </a:extLst>
          </p:cNvPr>
          <p:cNvSpPr>
            <a:spLocks noGrp="1"/>
          </p:cNvSpPr>
          <p:nvPr>
            <p:custDataLst>
              <p:tags r:id="rId46"/>
            </p:custDataLst>
          </p:nvPr>
        </p:nvSpPr>
        <p:spPr bwMode="auto">
          <a:xfrm>
            <a:off x="684213" y="3921125"/>
            <a:ext cx="204628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Подготовка документации </a:t>
            </a:r>
            <a:br>
              <a:rPr lang="ru-RU" altLang="en-US" sz="1400" dirty="0"/>
            </a:br>
            <a:r>
              <a:rPr lang="ru-RU" altLang="en-US" sz="1400" dirty="0"/>
              <a:t>(аннотации) по проекту</a:t>
            </a:r>
            <a:endParaRPr lang="ru-RU" sz="1400" dirty="0"/>
          </a:p>
        </p:txBody>
      </p:sp>
      <p:sp>
        <p:nvSpPr>
          <p:cNvPr id="132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47"/>
            </p:custDataLst>
          </p:nvPr>
        </p:nvSpPr>
        <p:spPr bwMode="auto">
          <a:xfrm>
            <a:off x="10679113" y="1252538"/>
            <a:ext cx="11747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fld id="{F4EF6C31-FDEC-4932-BAEF-F6656181587F}" type="datetime'''''От''''''''''''в''''''е''''т''''с''''''тв''е''н''''н''ый'">
              <a:rPr lang="ru-RU" altLang="en-US" sz="1400" b="1" smtClean="0"/>
              <a:pPr marL="0" indent="0">
                <a:spcBef>
                  <a:spcPct val="0"/>
                </a:spcBef>
                <a:spcAft>
                  <a:spcPct val="0"/>
                </a:spcAft>
                <a:buNone/>
              </a:pPr>
              <a:t>Ответственный</a:t>
            </a:fld>
            <a:endParaRPr lang="ru-RU" sz="1400" b="1" dirty="0"/>
          </a:p>
        </p:txBody>
      </p:sp>
      <p:sp>
        <p:nvSpPr>
          <p:cNvPr id="172" name="Text Placeholder 2">
            <a:extLst>
              <a:ext uri="{FF2B5EF4-FFF2-40B4-BE49-F238E27FC236}">
                <a16:creationId xmlns:a16="http://schemas.microsoft.com/office/drawing/2014/main" id="{18B10141-29FD-4590-88BA-7F4B87408F13}"/>
              </a:ext>
            </a:extLst>
          </p:cNvPr>
          <p:cNvSpPr>
            <a:spLocks noGrp="1"/>
          </p:cNvSpPr>
          <p:nvPr>
            <p:custDataLst>
              <p:tags r:id="rId48"/>
            </p:custDataLst>
          </p:nvPr>
        </p:nvSpPr>
        <p:spPr bwMode="auto">
          <a:xfrm>
            <a:off x="684213" y="5341938"/>
            <a:ext cx="223043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Доработка датасета с учетом </a:t>
            </a:r>
            <a:br>
              <a:rPr lang="ru-RU" altLang="en-US" sz="1400" dirty="0"/>
            </a:br>
            <a:r>
              <a:rPr lang="ru-RU" altLang="en-US" sz="1400" dirty="0"/>
              <a:t>обратной связи</a:t>
            </a:r>
            <a:endParaRPr lang="ru-RU" sz="1400" dirty="0"/>
          </a:p>
        </p:txBody>
      </p:sp>
      <p:sp>
        <p:nvSpPr>
          <p:cNvPr id="138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49"/>
            </p:custDataLst>
          </p:nvPr>
        </p:nvSpPr>
        <p:spPr bwMode="auto">
          <a:xfrm>
            <a:off x="10679113" y="2308225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Беляков</a:t>
            </a:r>
          </a:p>
        </p:txBody>
      </p:sp>
      <p:sp>
        <p:nvSpPr>
          <p:cNvPr id="140" name="Text Placeholder 2">
            <a:extLst>
              <a:ext uri="{FF2B5EF4-FFF2-40B4-BE49-F238E27FC236}">
                <a16:creationId xmlns:a16="http://schemas.microsoft.com/office/drawing/2014/main" id="{3B24512D-ABE7-44DC-B4EB-21994082C6D1}"/>
              </a:ext>
            </a:extLst>
          </p:cNvPr>
          <p:cNvSpPr>
            <a:spLocks noGrp="1"/>
          </p:cNvSpPr>
          <p:nvPr>
            <p:custDataLst>
              <p:tags r:id="rId50"/>
            </p:custDataLst>
          </p:nvPr>
        </p:nvSpPr>
        <p:spPr bwMode="auto">
          <a:xfrm>
            <a:off x="10679113" y="2097088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Беляков</a:t>
            </a:r>
            <a:endParaRPr lang="ru-RU" sz="1400" dirty="0"/>
          </a:p>
        </p:txBody>
      </p:sp>
      <p:sp>
        <p:nvSpPr>
          <p:cNvPr id="142" name="Text Placeholder 2">
            <a:extLst>
              <a:ext uri="{FF2B5EF4-FFF2-40B4-BE49-F238E27FC236}">
                <a16:creationId xmlns:a16="http://schemas.microsoft.com/office/drawing/2014/main" id="{EA772934-82B1-46AE-AA1E-DB17F8557760}"/>
              </a:ext>
            </a:extLst>
          </p:cNvPr>
          <p:cNvSpPr>
            <a:spLocks noGrp="1"/>
          </p:cNvSpPr>
          <p:nvPr>
            <p:custDataLst>
              <p:tags r:id="rId51"/>
            </p:custDataLst>
          </p:nvPr>
        </p:nvSpPr>
        <p:spPr bwMode="auto">
          <a:xfrm>
            <a:off x="10679113" y="1693863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Беляков</a:t>
            </a:r>
            <a:endParaRPr lang="ru-RU" sz="1400" dirty="0"/>
          </a:p>
        </p:txBody>
      </p:sp>
      <p:sp>
        <p:nvSpPr>
          <p:cNvPr id="180" name="Text Placeholder 2">
            <a:extLst>
              <a:ext uri="{FF2B5EF4-FFF2-40B4-BE49-F238E27FC236}">
                <a16:creationId xmlns:a16="http://schemas.microsoft.com/office/drawing/2014/main" id="{D75E3540-D753-431D-A753-F2C6A963FC73}"/>
              </a:ext>
            </a:extLst>
          </p:cNvPr>
          <p:cNvSpPr>
            <a:spLocks noGrp="1"/>
          </p:cNvSpPr>
          <p:nvPr>
            <p:custDataLst>
              <p:tags r:id="rId52"/>
            </p:custDataLst>
          </p:nvPr>
        </p:nvSpPr>
        <p:spPr bwMode="auto">
          <a:xfrm>
            <a:off x="684214" y="5745163"/>
            <a:ext cx="2195513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Подготовка презентации для</a:t>
            </a:r>
            <a:br>
              <a:rPr lang="en-US" sz="1400" dirty="0"/>
            </a:br>
            <a:r>
              <a:rPr lang="en-US" sz="1400" dirty="0"/>
              <a:t>Demo Day</a:t>
            </a:r>
            <a:endParaRPr lang="ru-RU" sz="1400" dirty="0"/>
          </a:p>
        </p:txBody>
      </p:sp>
      <p:sp>
        <p:nvSpPr>
          <p:cNvPr id="144" name="Text Placeholder 2">
            <a:extLst>
              <a:ext uri="{FF2B5EF4-FFF2-40B4-BE49-F238E27FC236}">
                <a16:creationId xmlns:a16="http://schemas.microsoft.com/office/drawing/2014/main" id="{B3EE8E08-ADDA-4EA1-A951-A192815BC91D}"/>
              </a:ext>
            </a:extLst>
          </p:cNvPr>
          <p:cNvSpPr>
            <a:spLocks noGrp="1"/>
          </p:cNvSpPr>
          <p:nvPr>
            <p:custDataLst>
              <p:tags r:id="rId53"/>
            </p:custDataLst>
          </p:nvPr>
        </p:nvSpPr>
        <p:spPr bwMode="auto">
          <a:xfrm>
            <a:off x="10679113" y="1482725"/>
            <a:ext cx="6159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Беляков</a:t>
            </a:r>
            <a:endParaRPr lang="ru-RU" sz="1400" dirty="0"/>
          </a:p>
        </p:txBody>
      </p:sp>
      <p:sp>
        <p:nvSpPr>
          <p:cNvPr id="146" name="Text Placeholder 2">
            <a:extLst>
              <a:ext uri="{FF2B5EF4-FFF2-40B4-BE49-F238E27FC236}">
                <a16:creationId xmlns:a16="http://schemas.microsoft.com/office/drawing/2014/main" id="{E0453EB4-C94E-4590-8B17-EBDC6CE53571}"/>
              </a:ext>
            </a:extLst>
          </p:cNvPr>
          <p:cNvSpPr>
            <a:spLocks noGrp="1"/>
          </p:cNvSpPr>
          <p:nvPr>
            <p:custDataLst>
              <p:tags r:id="rId54"/>
            </p:custDataLst>
          </p:nvPr>
        </p:nvSpPr>
        <p:spPr bwMode="auto">
          <a:xfrm>
            <a:off x="10679113" y="2711450"/>
            <a:ext cx="53657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Лосева, Макаров</a:t>
            </a:r>
            <a:endParaRPr lang="ru-RU" sz="1400" dirty="0"/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55"/>
            </p:custDataLst>
          </p:nvPr>
        </p:nvSpPr>
        <p:spPr bwMode="auto">
          <a:xfrm>
            <a:off x="684213" y="2711450"/>
            <a:ext cx="2438400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Исследование </a:t>
            </a:r>
            <a:r>
              <a:rPr lang="en-US" sz="1400" dirty="0"/>
              <a:t>API </a:t>
            </a:r>
            <a:r>
              <a:rPr lang="ru-RU" sz="1400" dirty="0"/>
              <a:t>и интерфейса</a:t>
            </a:r>
            <a:br>
              <a:rPr lang="ru-RU" sz="1400" dirty="0"/>
            </a:br>
            <a:r>
              <a:rPr lang="ru-RU" sz="1400" dirty="0"/>
              <a:t>основных источников данных</a:t>
            </a:r>
          </a:p>
        </p:txBody>
      </p:sp>
      <p:sp>
        <p:nvSpPr>
          <p:cNvPr id="153" name="Text Placeholder 2">
            <a:extLst>
              <a:ext uri="{FF2B5EF4-FFF2-40B4-BE49-F238E27FC236}">
                <a16:creationId xmlns:a16="http://schemas.microsoft.com/office/drawing/2014/main" id="{5D3ECA1E-2E52-4223-9174-F6DCF1D048F8}"/>
              </a:ext>
            </a:extLst>
          </p:cNvPr>
          <p:cNvSpPr>
            <a:spLocks noGrp="1"/>
          </p:cNvSpPr>
          <p:nvPr>
            <p:custDataLst>
              <p:tags r:id="rId56"/>
            </p:custDataLst>
          </p:nvPr>
        </p:nvSpPr>
        <p:spPr bwMode="auto">
          <a:xfrm>
            <a:off x="10679113" y="3921125"/>
            <a:ext cx="67627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Макаров</a:t>
            </a:r>
            <a:endParaRPr lang="ru-RU" sz="1400" dirty="0"/>
          </a:p>
        </p:txBody>
      </p: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57"/>
            </p:custDataLst>
          </p:nvPr>
        </p:nvSpPr>
        <p:spPr bwMode="auto">
          <a:xfrm>
            <a:off x="684213" y="1482725"/>
            <a:ext cx="1179513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en-US" sz="1400" dirty="0"/>
              <a:t>Kick-off meeting</a:t>
            </a:r>
            <a:endParaRPr lang="ru-RU" sz="1400" dirty="0"/>
          </a:p>
        </p:txBody>
      </p:sp>
      <p:sp>
        <p:nvSpPr>
          <p:cNvPr id="156" name="Text Placeholder 2">
            <a:extLst>
              <a:ext uri="{FF2B5EF4-FFF2-40B4-BE49-F238E27FC236}">
                <a16:creationId xmlns:a16="http://schemas.microsoft.com/office/drawing/2014/main" id="{6AE888B6-15E6-468A-98E4-E8E5D0C701CA}"/>
              </a:ext>
            </a:extLst>
          </p:cNvPr>
          <p:cNvSpPr>
            <a:spLocks noGrp="1"/>
          </p:cNvSpPr>
          <p:nvPr>
            <p:custDataLst>
              <p:tags r:id="rId58"/>
            </p:custDataLst>
          </p:nvPr>
        </p:nvSpPr>
        <p:spPr bwMode="auto">
          <a:xfrm>
            <a:off x="684214" y="4727575"/>
            <a:ext cx="186372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Формирование датасета</a:t>
            </a:r>
            <a:endParaRPr lang="ru-RU" sz="1400" dirty="0"/>
          </a:p>
        </p:txBody>
      </p:sp>
      <p:sp>
        <p:nvSpPr>
          <p:cNvPr id="157" name="Text Placeholder 2">
            <a:extLst>
              <a:ext uri="{FF2B5EF4-FFF2-40B4-BE49-F238E27FC236}">
                <a16:creationId xmlns:a16="http://schemas.microsoft.com/office/drawing/2014/main" id="{BA2D8642-5852-4509-8DA8-6F4A393BF965}"/>
              </a:ext>
            </a:extLst>
          </p:cNvPr>
          <p:cNvSpPr>
            <a:spLocks noGrp="1"/>
          </p:cNvSpPr>
          <p:nvPr>
            <p:custDataLst>
              <p:tags r:id="rId59"/>
            </p:custDataLst>
          </p:nvPr>
        </p:nvSpPr>
        <p:spPr bwMode="auto">
          <a:xfrm>
            <a:off x="10679113" y="4727575"/>
            <a:ext cx="712788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Лосева</a:t>
            </a:r>
            <a:endParaRPr lang="ru-RU" sz="1400" dirty="0"/>
          </a:p>
        </p:txBody>
      </p:sp>
      <p:sp>
        <p:nvSpPr>
          <p:cNvPr id="159" name="Text Placeholder 2">
            <a:extLst>
              <a:ext uri="{FF2B5EF4-FFF2-40B4-BE49-F238E27FC236}">
                <a16:creationId xmlns:a16="http://schemas.microsoft.com/office/drawing/2014/main" id="{F5442B7F-53C5-4F9A-8F5E-B66640FD940A}"/>
              </a:ext>
            </a:extLst>
          </p:cNvPr>
          <p:cNvSpPr>
            <a:spLocks noGrp="1"/>
          </p:cNvSpPr>
          <p:nvPr>
            <p:custDataLst>
              <p:tags r:id="rId60"/>
            </p:custDataLst>
          </p:nvPr>
        </p:nvSpPr>
        <p:spPr bwMode="auto">
          <a:xfrm>
            <a:off x="684213" y="4324350"/>
            <a:ext cx="2422525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Подготовка описания структуры</a:t>
            </a:r>
            <a:br>
              <a:rPr lang="ru-RU" altLang="en-US" sz="1400" dirty="0"/>
            </a:br>
            <a:r>
              <a:rPr lang="ru-RU" altLang="en-US" sz="1400" dirty="0"/>
              <a:t>и источников информации</a:t>
            </a:r>
            <a:endParaRPr lang="ru-RU" sz="1400" dirty="0"/>
          </a:p>
        </p:txBody>
      </p:sp>
      <p:sp>
        <p:nvSpPr>
          <p:cNvPr id="160" name="Text Placeholder 2">
            <a:extLst>
              <a:ext uri="{FF2B5EF4-FFF2-40B4-BE49-F238E27FC236}">
                <a16:creationId xmlns:a16="http://schemas.microsoft.com/office/drawing/2014/main" id="{5A0585C7-FE6C-4012-8A9C-8C00B136A55A}"/>
              </a:ext>
            </a:extLst>
          </p:cNvPr>
          <p:cNvSpPr>
            <a:spLocks noGrp="1"/>
          </p:cNvSpPr>
          <p:nvPr>
            <p:custDataLst>
              <p:tags r:id="rId61"/>
            </p:custDataLst>
          </p:nvPr>
        </p:nvSpPr>
        <p:spPr bwMode="auto">
          <a:xfrm>
            <a:off x="10679113" y="4324350"/>
            <a:ext cx="712788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Кагирина</a:t>
            </a:r>
            <a:endParaRPr lang="ru-RU" sz="1400" dirty="0"/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62"/>
            </p:custDataLst>
          </p:nvPr>
        </p:nvSpPr>
        <p:spPr bwMode="auto">
          <a:xfrm>
            <a:off x="684213" y="1693863"/>
            <a:ext cx="160178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Разработка визитной</a:t>
            </a:r>
          </a:p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карточки команды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63"/>
            </p:custDataLst>
          </p:nvPr>
        </p:nvSpPr>
        <p:spPr bwMode="auto">
          <a:xfrm>
            <a:off x="684212" y="3114675"/>
            <a:ext cx="213518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Формирование гипотез для </a:t>
            </a:r>
            <a:br>
              <a:rPr lang="ru-RU" altLang="en-US" sz="1400" dirty="0"/>
            </a:br>
            <a:r>
              <a:rPr lang="ru-RU" altLang="en-US" sz="1400" dirty="0"/>
              <a:t>дальнейшей проработки</a:t>
            </a:r>
            <a:endParaRPr lang="ru-RU" sz="1400" dirty="0"/>
          </a:p>
        </p:txBody>
      </p:sp>
      <p:sp>
        <p:nvSpPr>
          <p:cNvPr id="150" name="Text Placeholder 2">
            <a:extLst>
              <a:ext uri="{FF2B5EF4-FFF2-40B4-BE49-F238E27FC236}">
                <a16:creationId xmlns:a16="http://schemas.microsoft.com/office/drawing/2014/main" id="{1DD058DE-07D0-411E-A808-863828E62A93}"/>
              </a:ext>
            </a:extLst>
          </p:cNvPr>
          <p:cNvSpPr>
            <a:spLocks noGrp="1"/>
          </p:cNvSpPr>
          <p:nvPr>
            <p:custDataLst>
              <p:tags r:id="rId64"/>
            </p:custDataLst>
          </p:nvPr>
        </p:nvSpPr>
        <p:spPr bwMode="auto">
          <a:xfrm>
            <a:off x="10679113" y="3114675"/>
            <a:ext cx="712788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 err="1"/>
              <a:t>Кагирина</a:t>
            </a:r>
            <a:r>
              <a:rPr lang="ru-RU" altLang="en-US" sz="1400" dirty="0"/>
              <a:t>, Лосева</a:t>
            </a:r>
            <a:endParaRPr lang="ru-RU" sz="1400" dirty="0"/>
          </a:p>
        </p:txBody>
      </p:sp>
      <p:sp>
        <p:nvSpPr>
          <p:cNvPr id="167" name="Text Placeholder 2">
            <a:extLst>
              <a:ext uri="{FF2B5EF4-FFF2-40B4-BE49-F238E27FC236}">
                <a16:creationId xmlns:a16="http://schemas.microsoft.com/office/drawing/2014/main" id="{95E1EDAA-0619-4D32-A313-029FDDE4EA9A}"/>
              </a:ext>
            </a:extLst>
          </p:cNvPr>
          <p:cNvSpPr>
            <a:spLocks noGrp="1"/>
          </p:cNvSpPr>
          <p:nvPr>
            <p:custDataLst>
              <p:tags r:id="rId65"/>
            </p:custDataLst>
          </p:nvPr>
        </p:nvSpPr>
        <p:spPr bwMode="auto">
          <a:xfrm>
            <a:off x="10682287" y="3483264"/>
            <a:ext cx="82550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sz="1400" dirty="0"/>
              <a:t>Мартынюк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66"/>
            </p:custDataLst>
          </p:nvPr>
        </p:nvSpPr>
        <p:spPr bwMode="auto">
          <a:xfrm>
            <a:off x="684213" y="2308225"/>
            <a:ext cx="2047875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Оформление пространства</a:t>
            </a:r>
            <a:br>
              <a:rPr lang="ru-RU" altLang="en-US" sz="1400" dirty="0"/>
            </a:br>
            <a:r>
              <a:rPr lang="ru-RU" altLang="en-US" sz="1400" dirty="0"/>
              <a:t>команды в </a:t>
            </a:r>
            <a:r>
              <a:rPr lang="en-US" altLang="en-US" sz="1400" dirty="0"/>
              <a:t>Miro</a:t>
            </a:r>
            <a:endParaRPr lang="ru-RU" sz="1400" dirty="0"/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67"/>
            </p:custDataLst>
          </p:nvPr>
        </p:nvSpPr>
        <p:spPr bwMode="auto">
          <a:xfrm>
            <a:off x="684213" y="1252538"/>
            <a:ext cx="538163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b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b="1" dirty="0"/>
              <a:t>Задача</a:t>
            </a:r>
            <a:endParaRPr lang="ru-RU" sz="1400" b="1" dirty="0"/>
          </a:p>
        </p:txBody>
      </p:sp>
      <p:sp>
        <p:nvSpPr>
          <p:cNvPr id="163" name="Text Placeholder 2">
            <a:extLst>
              <a:ext uri="{FF2B5EF4-FFF2-40B4-BE49-F238E27FC236}">
                <a16:creationId xmlns:a16="http://schemas.microsoft.com/office/drawing/2014/main" id="{B9CF8071-E3F7-41FD-A699-1F04317C6DC3}"/>
              </a:ext>
            </a:extLst>
          </p:cNvPr>
          <p:cNvSpPr>
            <a:spLocks noGrp="1"/>
          </p:cNvSpPr>
          <p:nvPr>
            <p:custDataLst>
              <p:tags r:id="rId68"/>
            </p:custDataLst>
          </p:nvPr>
        </p:nvSpPr>
        <p:spPr bwMode="auto">
          <a:xfrm>
            <a:off x="684213" y="4938713"/>
            <a:ext cx="2532063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Презентация датасета куратору и</a:t>
            </a:r>
            <a:br>
              <a:rPr lang="ru-RU" altLang="en-US" sz="1400" dirty="0"/>
            </a:br>
            <a:r>
              <a:rPr lang="ru-RU" altLang="en-US" sz="1400" dirty="0"/>
              <a:t>менторам</a:t>
            </a:r>
            <a:endParaRPr lang="ru-RU" sz="1400" dirty="0"/>
          </a:p>
        </p:txBody>
      </p:sp>
      <p:sp>
        <p:nvSpPr>
          <p:cNvPr id="173" name="Text Placeholder 2">
            <a:extLst>
              <a:ext uri="{FF2B5EF4-FFF2-40B4-BE49-F238E27FC236}">
                <a16:creationId xmlns:a16="http://schemas.microsoft.com/office/drawing/2014/main" id="{D7242CC9-D3B5-468D-B2DE-150C5AF0615B}"/>
              </a:ext>
            </a:extLst>
          </p:cNvPr>
          <p:cNvSpPr>
            <a:spLocks noGrp="1"/>
          </p:cNvSpPr>
          <p:nvPr>
            <p:custDataLst>
              <p:tags r:id="rId69"/>
            </p:custDataLst>
          </p:nvPr>
        </p:nvSpPr>
        <p:spPr bwMode="auto">
          <a:xfrm>
            <a:off x="10679113" y="5341938"/>
            <a:ext cx="712788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Кагирина</a:t>
            </a:r>
            <a:endParaRPr lang="ru-RU" sz="1400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B5C3BC7F-B7CF-4FA4-9EC5-C504BD01E312}"/>
              </a:ext>
            </a:extLst>
          </p:cNvPr>
          <p:cNvSpPr>
            <a:spLocks noGrp="1"/>
          </p:cNvSpPr>
          <p:nvPr>
            <p:custDataLst>
              <p:tags r:id="rId70"/>
            </p:custDataLst>
          </p:nvPr>
        </p:nvSpPr>
        <p:spPr bwMode="auto">
          <a:xfrm>
            <a:off x="684212" y="2097088"/>
            <a:ext cx="1670050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Распределение ролей</a:t>
            </a:r>
            <a:endParaRPr lang="ru-RU" sz="1400" dirty="0"/>
          </a:p>
        </p:txBody>
      </p:sp>
      <p:sp>
        <p:nvSpPr>
          <p:cNvPr id="176" name="Text Placeholder 2">
            <a:extLst>
              <a:ext uri="{FF2B5EF4-FFF2-40B4-BE49-F238E27FC236}">
                <a16:creationId xmlns:a16="http://schemas.microsoft.com/office/drawing/2014/main" id="{5FDC1B20-E3C5-4AE0-AA50-6BF85739B369}"/>
              </a:ext>
            </a:extLst>
          </p:cNvPr>
          <p:cNvSpPr>
            <a:spLocks noGrp="1"/>
          </p:cNvSpPr>
          <p:nvPr>
            <p:custDataLst>
              <p:tags r:id="rId71"/>
            </p:custDataLst>
          </p:nvPr>
        </p:nvSpPr>
        <p:spPr bwMode="auto">
          <a:xfrm>
            <a:off x="684212" y="6148388"/>
            <a:ext cx="2630488" cy="384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Презентация результатов в рамках</a:t>
            </a:r>
            <a:br>
              <a:rPr lang="ru-RU" altLang="en-US" sz="1400" dirty="0"/>
            </a:br>
            <a:r>
              <a:rPr lang="en-US" altLang="en-US" sz="1400" dirty="0"/>
              <a:t>Demo Day</a:t>
            </a:r>
            <a:endParaRPr lang="ru-RU" sz="1400" dirty="0"/>
          </a:p>
        </p:txBody>
      </p:sp>
      <p:sp>
        <p:nvSpPr>
          <p:cNvPr id="177" name="Text Placeholder 2">
            <a:extLst>
              <a:ext uri="{FF2B5EF4-FFF2-40B4-BE49-F238E27FC236}">
                <a16:creationId xmlns:a16="http://schemas.microsoft.com/office/drawing/2014/main" id="{157E88A3-1B3E-49DB-945A-ABE47541939C}"/>
              </a:ext>
            </a:extLst>
          </p:cNvPr>
          <p:cNvSpPr>
            <a:spLocks noGrp="1"/>
          </p:cNvSpPr>
          <p:nvPr>
            <p:custDataLst>
              <p:tags r:id="rId72"/>
            </p:custDataLst>
          </p:nvPr>
        </p:nvSpPr>
        <p:spPr bwMode="auto">
          <a:xfrm>
            <a:off x="10679113" y="6148388"/>
            <a:ext cx="53657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Лосева</a:t>
            </a:r>
            <a:endParaRPr lang="ru-RU" sz="1400" dirty="0"/>
          </a:p>
        </p:txBody>
      </p:sp>
      <p:sp>
        <p:nvSpPr>
          <p:cNvPr id="164" name="Text Placeholder 2">
            <a:extLst>
              <a:ext uri="{FF2B5EF4-FFF2-40B4-BE49-F238E27FC236}">
                <a16:creationId xmlns:a16="http://schemas.microsoft.com/office/drawing/2014/main" id="{47E55480-A33A-42FF-B41F-105DB6F475B9}"/>
              </a:ext>
            </a:extLst>
          </p:cNvPr>
          <p:cNvSpPr>
            <a:spLocks noGrp="1"/>
          </p:cNvSpPr>
          <p:nvPr>
            <p:custDataLst>
              <p:tags r:id="rId73"/>
            </p:custDataLst>
          </p:nvPr>
        </p:nvSpPr>
        <p:spPr bwMode="auto">
          <a:xfrm>
            <a:off x="10679113" y="4938713"/>
            <a:ext cx="536575" cy="1920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rgbClr r="0" g="0" b="0"/>
                </a:solidFill>
              </a14:hiddenFill>
            </a:ext>
          </a:extLst>
        </p:spPr>
        <p:txBody>
          <a:bodyPr vert="horz" wrap="none" lIns="0" tIns="0" rIns="0" bIns="0" numCol="1" spcCol="0" rtlCol="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ct val="0"/>
              </a:spcAft>
              <a:buNone/>
            </a:pPr>
            <a:r>
              <a:rPr lang="ru-RU" altLang="en-US" sz="1400" dirty="0"/>
              <a:t>Лосева</a:t>
            </a:r>
            <a:endParaRPr lang="ru-RU" sz="1400" dirty="0"/>
          </a:p>
        </p:txBody>
      </p:sp>
    </p:spTree>
    <p:extLst>
      <p:ext uri="{BB962C8B-B14F-4D97-AF65-F5344CB8AC3E}">
        <p14:creationId xmlns:p14="http://schemas.microsoft.com/office/powerpoint/2010/main" val="4070837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A3FA471C-0AF1-499E-B51C-D1EE5DD931E2}"/>
              </a:ext>
            </a:extLst>
          </p:cNvPr>
          <p:cNvGraphicFramePr>
            <a:graphicFrameLocks noChangeAspect="1"/>
          </p:cNvGraphicFramePr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27307357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501" imgH="502" progId="TCLayout.ActiveDocument.1">
                  <p:embed/>
                </p:oleObj>
              </mc:Choice>
              <mc:Fallback>
                <p:oleObj name="think-cell Slide" r:id="rId3" imgW="501" imgH="502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A3FA471C-0AF1-499E-B51C-D1EE5DD931E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D9A0BD3-99F6-4D0D-B071-17C1DF9D92DE}"/>
              </a:ext>
            </a:extLst>
          </p:cNvPr>
          <p:cNvSpPr txBox="1"/>
          <p:nvPr/>
        </p:nvSpPr>
        <p:spPr>
          <a:xfrm>
            <a:off x="192048" y="176007"/>
            <a:ext cx="269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Аннотация проекта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C8B7DC-558B-400B-B294-2CECB2C33256}"/>
              </a:ext>
            </a:extLst>
          </p:cNvPr>
          <p:cNvSpPr txBox="1"/>
          <p:nvPr/>
        </p:nvSpPr>
        <p:spPr>
          <a:xfrm>
            <a:off x="192048" y="2159321"/>
            <a:ext cx="1038136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/>
              <a:t>Задача для </a:t>
            </a:r>
            <a:r>
              <a:rPr lang="ru-RU" b="1" u="sng" dirty="0" err="1"/>
              <a:t>дататона</a:t>
            </a:r>
            <a:r>
              <a:rPr lang="ru-RU" b="1" u="sng" dirty="0"/>
              <a:t>:</a:t>
            </a:r>
            <a:r>
              <a:rPr lang="ru-RU" dirty="0"/>
              <a:t> </a:t>
            </a:r>
            <a:r>
              <a:rPr lang="ru-RU" sz="1800" b="0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анализ влияния погоды на онлайн-продажи</a:t>
            </a:r>
          </a:p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1) Найти подходящие данные о продажах без ограничений на использование (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нашли на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Kaggle 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данны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е</a:t>
            </a:r>
          </a:p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об интернет-продажах в Бразилии за 2016-2018гг)</a:t>
            </a:r>
          </a:p>
          <a:p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2) Загрузить наблюдения метеостанций</a:t>
            </a:r>
            <a:endParaRPr lang="ru-RU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3) Выверить часовые пояса и соединить данные для проведения анализа взаимосвязи</a:t>
            </a:r>
            <a:endParaRPr lang="ru-RU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A087436-1E34-4308-831D-9632827F66CB}"/>
              </a:ext>
            </a:extLst>
          </p:cNvPr>
          <p:cNvSpPr txBox="1"/>
          <p:nvPr/>
        </p:nvSpPr>
        <p:spPr>
          <a:xfrm>
            <a:off x="192048" y="3826936"/>
            <a:ext cx="80484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1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Использованные источники информации: </a:t>
            </a:r>
          </a:p>
          <a:p>
            <a:r>
              <a:rPr lang="en-US" sz="18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Meteo-Api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  <a:hlinkClick r:id="rId5"/>
              </a:rPr>
              <a:t>https://open-meteo.com/en/docs/historical-weather-api</a:t>
            </a:r>
            <a:endParaRPr lang="ru-RU" sz="1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Source Orders Data: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  <a:hlinkClick r:id="rId6"/>
              </a:rPr>
              <a:t>https://www.kaggle.com/datasets/olistbr/brazilian-ecommerce</a:t>
            </a:r>
            <a:endParaRPr lang="ru-RU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71B3BA-CB37-66C6-9C35-A39BAB4FB1DD}"/>
              </a:ext>
            </a:extLst>
          </p:cNvPr>
          <p:cNvSpPr txBox="1"/>
          <p:nvPr/>
        </p:nvSpPr>
        <p:spPr>
          <a:xfrm>
            <a:off x="192048" y="768705"/>
            <a:ext cx="84466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>
                <a:solidFill>
                  <a:srgbClr val="000000"/>
                </a:solidFill>
                <a:latin typeface="Calibri" panose="020F0502020204030204" pitchFamily="34" charset="0"/>
              </a:rPr>
              <a:t>Поиск идей для проекта</a:t>
            </a:r>
            <a:r>
              <a:rPr lang="ru-RU" sz="1800" b="1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Проверили возможность </a:t>
            </a:r>
            <a:r>
              <a:rPr lang="ru-RU" dirty="0" err="1">
                <a:solidFill>
                  <a:srgbClr val="000000"/>
                </a:solidFill>
                <a:latin typeface="Calibri" panose="020F0502020204030204" pitchFamily="34" charset="0"/>
              </a:rPr>
              <a:t>парсинга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 данных с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Ozon, 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Яндекс Маркета, </a:t>
            </a:r>
            <a:r>
              <a:rPr lang="ru-RU" dirty="0" err="1">
                <a:solidFill>
                  <a:srgbClr val="000000"/>
                </a:solidFill>
                <a:latin typeface="Calibri" panose="020F0502020204030204" pitchFamily="34" charset="0"/>
              </a:rPr>
              <a:t>Авито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, Юла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Решили остановиться на решении с возможностью использования 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</a:rPr>
              <a:t>API</a:t>
            </a:r>
          </a:p>
          <a:p>
            <a:pPr marL="285750" indent="-285750">
              <a:buFontTx/>
              <a:buChar char="-"/>
            </a:pP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Вернулись к изначальной идее для проекта, связанной с анализом метеоданных</a:t>
            </a:r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BDE7AFC-3FB0-8C9E-A097-9C40E31CB383}"/>
              </a:ext>
            </a:extLst>
          </p:cNvPr>
          <p:cNvSpPr txBox="1"/>
          <p:nvPr/>
        </p:nvSpPr>
        <p:spPr>
          <a:xfrm>
            <a:off x="192048" y="4940553"/>
            <a:ext cx="65378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GitHub </a:t>
            </a:r>
            <a:r>
              <a:rPr lang="ru-RU" sz="1800" b="1" i="0" u="sng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проекта:</a:t>
            </a:r>
            <a:r>
              <a:rPr lang="ru-RU" dirty="0"/>
              <a:t> </a:t>
            </a:r>
            <a:r>
              <a:rPr lang="en-US" dirty="0">
                <a:hlinkClick r:id="rId7"/>
              </a:rPr>
              <a:t>https://github.com/martynyuks/yon-yonson-team</a:t>
            </a:r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04AC05-4BA2-8232-2CAD-0CE9312C6E50}"/>
              </a:ext>
            </a:extLst>
          </p:cNvPr>
          <p:cNvSpPr txBox="1"/>
          <p:nvPr/>
        </p:nvSpPr>
        <p:spPr>
          <a:xfrm>
            <a:off x="192048" y="5387285"/>
            <a:ext cx="92973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Аннотация: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yon-yonson-team/README.md at main · 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martynyuks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/yon-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 (github.com)</a:t>
            </a:r>
            <a:endParaRPr lang="ru-RU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43122AE-3EF8-F024-100F-AF448922783A}"/>
              </a:ext>
            </a:extLst>
          </p:cNvPr>
          <p:cNvSpPr txBox="1"/>
          <p:nvPr/>
        </p:nvSpPr>
        <p:spPr>
          <a:xfrm>
            <a:off x="192048" y="5702984"/>
            <a:ext cx="100174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Датасет</a:t>
            </a:r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: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-team/orders_with_meteo.csv at main · 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martynyuks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/yon-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 (github.com)</a:t>
            </a:r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B3E089-E562-2158-8C58-BA39C66B5B0E}"/>
              </a:ext>
            </a:extLst>
          </p:cNvPr>
          <p:cNvSpPr txBox="1"/>
          <p:nvPr/>
        </p:nvSpPr>
        <p:spPr>
          <a:xfrm>
            <a:off x="192048" y="6018683"/>
            <a:ext cx="11184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18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Ноутбук с кодом: 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-team/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dataton_yon_yonson.ipynbat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 main · 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martynyuks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/yon-</a:t>
            </a:r>
            <a:r>
              <a:rPr lang="en-US" sz="1800" b="0" i="0" u="none" strike="noStrike" baseline="0" dirty="0" err="1">
                <a:solidFill>
                  <a:srgbClr val="0462C1"/>
                </a:solidFill>
                <a:latin typeface="Calibri" panose="020F0502020204030204" pitchFamily="34" charset="0"/>
              </a:rPr>
              <a:t>yonson</a:t>
            </a:r>
            <a:r>
              <a:rPr lang="en-US" sz="1800" b="0" i="0" u="none" strike="noStrike" baseline="0" dirty="0">
                <a:solidFill>
                  <a:srgbClr val="0462C1"/>
                </a:solidFill>
                <a:latin typeface="Calibri" panose="020F0502020204030204" pitchFamily="34" charset="0"/>
              </a:rPr>
              <a:t>-team (github.com)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4503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485E0576-3586-BEE4-FFBA-BDAB3835618B}"/>
              </a:ext>
            </a:extLst>
          </p:cNvPr>
          <p:cNvSpPr txBox="1"/>
          <p:nvPr/>
        </p:nvSpPr>
        <p:spPr>
          <a:xfrm>
            <a:off x="219757" y="176007"/>
            <a:ext cx="3530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latin typeface="Arial Black" panose="020B0A04020102020204" pitchFamily="34" charset="0"/>
              </a:rPr>
              <a:t>Характеристика </a:t>
            </a:r>
            <a:r>
              <a:rPr lang="ru-RU" dirty="0" err="1">
                <a:latin typeface="Arial Black" panose="020B0A04020102020204" pitchFamily="34" charset="0"/>
              </a:rPr>
              <a:t>датасета</a:t>
            </a:r>
            <a:endParaRPr lang="ru-RU" dirty="0">
              <a:latin typeface="Arial Black" panose="020B0A040201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C0FE0B-C42A-DA39-1FA5-591CBF0B2D23}"/>
              </a:ext>
            </a:extLst>
          </p:cNvPr>
          <p:cNvSpPr txBox="1"/>
          <p:nvPr/>
        </p:nvSpPr>
        <p:spPr>
          <a:xfrm>
            <a:off x="219757" y="596292"/>
            <a:ext cx="35368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>
                <a:solidFill>
                  <a:srgbClr val="000000"/>
                </a:solidFill>
                <a:latin typeface="Calibri" panose="020F0502020204030204" pitchFamily="34" charset="0"/>
              </a:rPr>
              <a:t>Количество наблюдений: </a:t>
            </a:r>
            <a:r>
              <a:rPr lang="ru-RU" dirty="0">
                <a:solidFill>
                  <a:srgbClr val="000000"/>
                </a:solidFill>
                <a:latin typeface="Calibri" panose="020F0502020204030204" pitchFamily="34" charset="0"/>
              </a:rPr>
              <a:t>107 802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6F04CC3-5CB5-6C37-6F18-CD214CC112CB}"/>
              </a:ext>
            </a:extLst>
          </p:cNvPr>
          <p:cNvSpPr txBox="1"/>
          <p:nvPr/>
        </p:nvSpPr>
        <p:spPr>
          <a:xfrm>
            <a:off x="219757" y="899345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b="1" u="sng" dirty="0">
                <a:solidFill>
                  <a:srgbClr val="000000"/>
                </a:solidFill>
                <a:latin typeface="Calibri" panose="020F0502020204030204" pitchFamily="34" charset="0"/>
              </a:rPr>
              <a:t>Фичи:</a:t>
            </a:r>
            <a:endParaRPr lang="ru-RU" dirty="0">
              <a:solidFill>
                <a:srgbClr val="000000"/>
              </a:solidFill>
              <a:latin typeface="Calibri" panose="020F050202020403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820472-C149-96B1-A129-A7E062BF9AC5}"/>
              </a:ext>
            </a:extLst>
          </p:cNvPr>
          <p:cNvSpPr txBox="1"/>
          <p:nvPr/>
        </p:nvSpPr>
        <p:spPr>
          <a:xfrm>
            <a:off x="219757" y="1084011"/>
            <a:ext cx="9919855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ru-RU" sz="1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1.-timestamp		временная метка заказа в локальной 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таймзоне</a:t>
            </a:r>
            <a:endParaRPr lang="ru-RU" sz="10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2.-payment_value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сумма	транзакции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3.-zip_code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индекс покупателя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4.-city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город покупателя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5.-state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штат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6.-latitude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широта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7.-longitude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долгота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8.-items_quant		количество товаров в заказе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9.-product_category	категория продукта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10.-date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дата заказа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11.-time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время заказа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12.-weekday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день заказа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13.-apparent_temperature_max	суточная максимальная температура (по ощущениям)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14.-apparent_temperature_min	суточная минимальная температура (по ощущениям)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15.-et0_fao_evapotranspiration	суточная 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эвапотранспирация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(количество испаряемой влаги)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16.-precipitation_hours	суточное количество часов, когда шёл дождь         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17.-precipitation_sum	суточное количество осадков, включая дождь, снег (мм)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18.-rain_sum		суточная количество осадков (дождь) (мм)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19.-snowfall_sum		суточное количество осадков (снег) (мм)         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20.-sunrise		время рассвета (iso8601)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21.-sunset		время заката (iso8601)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22.-weathercode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	код погоды (</a:t>
            </a:r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WMO code)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23.-winddirection_10m_dominant	доминирующее направление ветра (°)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24.-windgusts_10m_max	максимальная порывы ветра за сутки (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km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/h)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25.-windspeed_10m_max	максимальная скорость ветра за сутки (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km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/h)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26.-cloud_cover_total_mean_%	процент общей облачности (%)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27.-cloudcover_high_mean_%	облака на высоте от 6 километров (%)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28.-cloudcover_low_mean_%	облака и туман на высоте до 2х километров (%)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29.-cloudcover_mid_mean_%	облака на высоте от 2х до 6 километров (%)   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30.-surface_pressure_mean_hPa	атмосферное давление за день (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hPa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31.-temperature_2m_max	максимальная дневная температура, два метра над землей (C°)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32.-temperature_2m_min	минимальная дневная температура, два метра над землей (C°)</a:t>
            </a:r>
          </a:p>
          <a:p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33.-daily_shortwave_radiation_su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	суммарная солнечная радиация за день в </a:t>
            </a:r>
            <a:r>
              <a:rPr lang="ru-RU" sz="1000" b="0" i="0" u="none" strike="noStrike" baseline="0" dirty="0" err="1">
                <a:solidFill>
                  <a:srgbClr val="000000"/>
                </a:solidFill>
                <a:latin typeface="Calibri" panose="020F0502020204030204" pitchFamily="34" charset="0"/>
              </a:rPr>
              <a:t>МегаДжоулях</a:t>
            </a:r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 (</a:t>
            </a:r>
            <a:r>
              <a:rPr lang="en-US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MJ/m²)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34.-temperature_2m_hourly	температура на момент заказа (C°)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35.-precipitation_hourly	количество осадков за предыдущий час (дождь, снег)</a:t>
            </a:r>
          </a:p>
          <a:p>
            <a:r>
              <a:rPr lang="ru-RU" sz="1000" b="0" i="0" u="none" strike="noStrike" baseline="0" dirty="0">
                <a:solidFill>
                  <a:srgbClr val="000000"/>
                </a:solidFill>
                <a:latin typeface="Calibri" panose="020F0502020204030204" pitchFamily="34" charset="0"/>
              </a:rPr>
              <a:t>36.-relative_humidity_2m_hourly	относительная влажность, 2 метра над землей (%)</a:t>
            </a:r>
          </a:p>
          <a:p>
            <a:endParaRPr lang="ru-RU" sz="1000" dirty="0"/>
          </a:p>
        </p:txBody>
      </p:sp>
    </p:spTree>
    <p:extLst>
      <p:ext uri="{BB962C8B-B14F-4D97-AF65-F5344CB8AC3E}">
        <p14:creationId xmlns:p14="http://schemas.microsoft.com/office/powerpoint/2010/main" val="11683196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4CFBAAC-DF60-0B6A-A4B7-0FA76AE01D9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219363" y="660513"/>
            <a:ext cx="7308273" cy="32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0" indent="0">
              <a:buNone/>
            </a:pPr>
            <a:r>
              <a:rPr lang="ru-RU" sz="1800" dirty="0"/>
              <a:t>Выброс суммарного объема платежей 24 ноября - Черная пятница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790F29-1BCC-549C-E0A3-20EB0AF8FC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75" y="988291"/>
            <a:ext cx="11156015" cy="5578008"/>
          </a:xfrm>
          <a:prstGeom prst="rect">
            <a:avLst/>
          </a:prstGeom>
        </p:spPr>
      </p:pic>
      <p:sp>
        <p:nvSpPr>
          <p:cNvPr id="3" name="AutoShape 2">
            <a:extLst>
              <a:ext uri="{FF2B5EF4-FFF2-40B4-BE49-F238E27FC236}">
                <a16:creationId xmlns:a16="http://schemas.microsoft.com/office/drawing/2014/main" id="{0353DF31-E88B-54AE-3C4C-C5BAF814B576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63" y="988291"/>
            <a:ext cx="11311084" cy="32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Основные факторы: грядущее рождество, начало «лета», возможность сэкономить на дорогих товарах </a:t>
            </a:r>
          </a:p>
        </p:txBody>
      </p:sp>
    </p:spTree>
    <p:extLst>
      <p:ext uri="{BB962C8B-B14F-4D97-AF65-F5344CB8AC3E}">
        <p14:creationId xmlns:p14="http://schemas.microsoft.com/office/powerpoint/2010/main" val="3721480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4CFBAAC-DF60-0B6A-A4B7-0FA76AE01D9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219363" y="660513"/>
            <a:ext cx="7308273" cy="327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lnSpcReduction="10000"/>
          </a:bodyPr>
          <a:lstStyle/>
          <a:p>
            <a:pPr marL="0" indent="0">
              <a:buNone/>
            </a:pPr>
            <a:r>
              <a:rPr lang="ru-RU" sz="1800" dirty="0"/>
              <a:t>Неравномерность продаж по дням недели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14CE66D-F3E2-5A14-0D02-998673823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90" y="1145133"/>
            <a:ext cx="10248909" cy="512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991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DB8F4B2-A5C6-9964-856A-33687834F4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5" y="1466850"/>
            <a:ext cx="10782300" cy="53911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4CFBAAC-DF60-0B6A-A4B7-0FA76AE01D9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219359" y="930165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marL="0" indent="0">
              <a:buNone/>
            </a:pPr>
            <a:r>
              <a:rPr lang="ru-RU" sz="1600" dirty="0"/>
              <a:t>- Самые жаркие месяцы – с января по март, самый холодный - июль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9" y="610589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600" dirty="0"/>
              <a:t>- Среднедневная температура в Бразилии: от 13 до 28 градусов</a:t>
            </a:r>
          </a:p>
        </p:txBody>
      </p:sp>
      <p:sp>
        <p:nvSpPr>
          <p:cNvPr id="7" name="AutoShape 2">
            <a:extLst>
              <a:ext uri="{FF2B5EF4-FFF2-40B4-BE49-F238E27FC236}">
                <a16:creationId xmlns:a16="http://schemas.microsoft.com/office/drawing/2014/main" id="{7391F6C6-BB16-BCCB-A388-3C2F4A17D477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8" y="1504681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600" dirty="0"/>
              <a:t>- Люди более адекватно оценивают низкую температуру, чем жару</a:t>
            </a:r>
          </a:p>
        </p:txBody>
      </p:sp>
      <p:sp>
        <p:nvSpPr>
          <p:cNvPr id="9" name="AutoShape 2">
            <a:extLst>
              <a:ext uri="{FF2B5EF4-FFF2-40B4-BE49-F238E27FC236}">
                <a16:creationId xmlns:a16="http://schemas.microsoft.com/office/drawing/2014/main" id="{B6006983-9A47-BADB-F4AE-2DADE505C1B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34371" y="1215629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600" dirty="0"/>
              <a:t>- Дожди в основном идут «летом»: с ноября по апрель</a:t>
            </a:r>
          </a:p>
        </p:txBody>
      </p:sp>
    </p:spTree>
    <p:extLst>
      <p:ext uri="{BB962C8B-B14F-4D97-AF65-F5344CB8AC3E}">
        <p14:creationId xmlns:p14="http://schemas.microsoft.com/office/powerpoint/2010/main" val="18617417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E4CFBAAC-DF60-0B6A-A4B7-0FA76AE01D9C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xfrm>
            <a:off x="219359" y="1578371"/>
            <a:ext cx="7308273" cy="996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85000" lnSpcReduction="10000"/>
          </a:bodyPr>
          <a:lstStyle/>
          <a:p>
            <a:pPr marL="0" indent="0">
              <a:buNone/>
            </a:pPr>
            <a:r>
              <a:rPr lang="ru-RU" sz="1800" dirty="0"/>
              <a:t>- более высоких максимальных температурах (экстремальная жара) - </a:t>
            </a:r>
            <a:r>
              <a:rPr lang="ru-RU" sz="1800" dirty="0" err="1"/>
              <a:t>корр</a:t>
            </a:r>
            <a:r>
              <a:rPr lang="ru-RU" sz="1800" dirty="0"/>
              <a:t> 0,15</a:t>
            </a:r>
          </a:p>
          <a:p>
            <a:pPr marL="0" indent="0">
              <a:buNone/>
            </a:pPr>
            <a:r>
              <a:rPr lang="ru-RU" sz="1800" dirty="0"/>
              <a:t>- сильном ветре - </a:t>
            </a:r>
            <a:r>
              <a:rPr lang="ru-RU" sz="1800" dirty="0" err="1"/>
              <a:t>корр</a:t>
            </a:r>
            <a:r>
              <a:rPr lang="ru-RU" sz="1800" dirty="0"/>
              <a:t> 0,16</a:t>
            </a:r>
          </a:p>
          <a:p>
            <a:pPr marL="0" indent="0">
              <a:buNone/>
            </a:pPr>
            <a:r>
              <a:rPr lang="ru-RU" sz="1800" dirty="0"/>
              <a:t>- низком давлении - </a:t>
            </a:r>
            <a:r>
              <a:rPr lang="ru-RU" sz="1800" dirty="0" err="1"/>
              <a:t>корр</a:t>
            </a:r>
            <a:r>
              <a:rPr lang="ru-RU" sz="1800" dirty="0"/>
              <a:t> -0,27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59" y="1041371"/>
            <a:ext cx="7308273" cy="330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Общий объем продаж (выручка) растет при: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543CF11-C426-DD42-F323-C5B91BB8A3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43" y="3036127"/>
            <a:ext cx="10159527" cy="278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090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8C5A31-579B-109B-0209-354C8E5348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9363" y="177223"/>
            <a:ext cx="3669145" cy="484620"/>
          </a:xfrm>
        </p:spPr>
        <p:txBody>
          <a:bodyPr>
            <a:normAutofit/>
          </a:bodyPr>
          <a:lstStyle/>
          <a:p>
            <a:r>
              <a:rPr lang="ru-RU" sz="1800" dirty="0">
                <a:latin typeface="Arial Black" panose="020B0A04020102020204" pitchFamily="34" charset="0"/>
                <a:ea typeface="+mn-ea"/>
                <a:cs typeface="+mn-cs"/>
              </a:rPr>
              <a:t>Интересные находки</a:t>
            </a:r>
          </a:p>
        </p:txBody>
      </p:sp>
      <p:sp>
        <p:nvSpPr>
          <p:cNvPr id="6" name="AutoShape 2">
            <a:extLst>
              <a:ext uri="{FF2B5EF4-FFF2-40B4-BE49-F238E27FC236}">
                <a16:creationId xmlns:a16="http://schemas.microsoft.com/office/drawing/2014/main" id="{8CA5EC4C-C033-1103-2589-5F6101774A42}"/>
              </a:ext>
            </a:extLst>
          </p:cNvPr>
          <p:cNvSpPr txBox="1">
            <a:spLocks noChangeAspect="1" noChangeArrowheads="1"/>
          </p:cNvSpPr>
          <p:nvPr/>
        </p:nvSpPr>
        <p:spPr bwMode="auto">
          <a:xfrm>
            <a:off x="219363" y="855215"/>
            <a:ext cx="11686891" cy="596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Кол-во заказов растет при экстремальных температурах: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ru-RU" sz="1800" dirty="0"/>
              <a:t>	если температура опускает ниже 15 градусов или поднимается выше 30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915215E-4FBD-8383-08DD-278F4438C7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89" y="1371458"/>
            <a:ext cx="10972822" cy="5486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89297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PRESENTATIONDONOTDELETE" val="&lt;?xml version=&quot;1.0&quot; encoding=&quot;UTF-16&quot; standalone=&quot;yes&quot;?&gt;&lt;root reqver=&quot;27037&quot;&gt;&lt;version val=&quot;32992&quot;/&gt;&lt;CPresentation id=&quot;1&quot;&gt;&lt;m_precDefaultNumber&gt;&lt;m_yearfmt&gt;&lt;begin val=&quot;0&quot;/&gt;&lt;end val=&quot;4&quot;/&gt;&lt;/m_yearfmt&gt;&lt;/m_precDefaultNumber&gt;&lt;m_precDefaultPercent&gt;&lt;m_yearfmt&gt;&lt;begin val=&quot;0&quot;/&gt;&lt;end val=&quot;4&quot;/&gt;&lt;/m_yearfmt&gt;&lt;/m_precDefaultPercent&gt;&lt;m_precDefaultDate&gt;&lt;m_bNumberIsYear val=&quot;0&quot;/&gt;&lt;m_strFormatTime&gt;%d.%m.%Y&lt;/m_strFormatTime&gt;&lt;m_yearfmt&gt;&lt;begin val=&quot;0&quot;/&gt;&lt;end val=&quot;0&quot;/&gt;&lt;/m_yearfmt&gt;&lt;/m_precDefaultDate&gt;&lt;m_precDefaultDay&gt;&lt;m_bNumberIsYear val=&quot;0&quot;/&gt;&lt;m_strFormatTime&gt;%#d&lt;/m_strFormatTime&gt;&lt;m_yearfmt&gt;&lt;begin val=&quot;0&quot;/&gt;&lt;end val=&quot;4&quot;/&gt;&lt;/m_yearfmt&gt;&lt;/m_precDefaultDay&gt;&lt;m_precDefaultWeek&gt;&lt;m_bNumberIsYear val=&quot;0&quot;/&gt;&lt;m_strFormatTime&gt;%4&lt;/m_strFormatTime&gt;&lt;m_yearfmt&gt;&lt;begin val=&quot;0&quot;/&gt;&lt;end val=&quot;4&quot;/&gt;&lt;/m_yearfmt&gt;&lt;/m_precDefaultWeek&gt;&lt;m_precDefaultMonth&gt;&lt;m_bNumberIsYear val=&quot;0&quot;/&gt;&lt;m_strFormatTime&gt;%1&lt;/m_strFormatTime&gt;&lt;m_yearfmt&gt;&lt;begin val=&quot;0&quot;/&gt;&lt;end val=&quot;4&quot;/&gt;&lt;/m_yearfmt&gt;&lt;/m_precDefaultMonth&gt;&lt;m_precDefaultQuarter&gt;&lt;m_bNumberIsYear val=&quot;0&quot;/&gt;&lt;m_strFormatTime&gt;Q%5&lt;/m_strFormatTime&gt;&lt;m_yearfmt&gt;&lt;begin val=&quot;0&quot;/&gt;&lt;end val=&quot;4&quot;/&gt;&lt;/m_yearfmt&gt;&lt;/m_precDefaultQuarter&gt;&lt;m_precDefaultYear&gt;&lt;m_bNumberIsYear val=&quot;0&quot;/&gt;&lt;m_strFormatTime&gt;%Y&lt;/m_strFormatTime&gt;&lt;m_yearfmt&gt;&lt;begin val=&quot;0&quot;/&gt;&lt;end val=&quot;0&quot;/&gt;&lt;/m_yearfmt&gt;&lt;/m_precDefaultYear&gt;&lt;m_precDefaultFYDay&gt;&lt;m_yearfmt&gt;&lt;begin val=&quot;0&quot;/&gt;&lt;end val=&quot;4&quot;/&gt;&lt;/m_yearfmt&gt;&lt;/m_precDefaultFYDay&gt;&lt;m_precDefaultFYWeek&gt;&lt;m_yearfmt&gt;&lt;begin val=&quot;0&quot;/&gt;&lt;end val=&quot;4&quot;/&gt;&lt;/m_yearfmt&gt;&lt;/m_precDefaultFYWeek&gt;&lt;m_precDefaultFYMonth&gt;&lt;m_yearfmt&gt;&lt;begin val=&quot;0&quot;/&gt;&lt;end val=&quot;4&quot;/&gt;&lt;/m_yearfmt&gt;&lt;/m_precDefaultFYMonth&gt;&lt;m_precDefaultFYQuarter&gt;&lt;m_yearfmt&gt;&lt;begin val=&quot;0&quot;/&gt;&lt;end val=&quot;4&quot;/&gt;&lt;/m_yearfmt&gt;&lt;/m_precDefaultFYQuarter&gt;&lt;m_precDefaultFYYear&gt;&lt;m_yearfmt&gt;&lt;begin val=&quot;0&quot;/&gt;&lt;end val=&quot;4&quot;/&gt;&lt;/m_yearfmt&gt;&lt;/m_precDefaultFYYear&gt;&lt;m_mruColor&gt;&lt;m_vecMRU length=&quot;0&quot;/&gt;&lt;/m_mruColor&gt;&lt;m_eweekdayFirstOfWeek val=&quot;2&quot;/&gt;&lt;m_eweekdayFirstOfWorkweek val=&quot;2&quot;/&gt;&lt;m_eweekdayFirstOfWeekend val=&quot;7&quot;/&gt;&lt;/CPresentation&gt;&lt;/root&gt;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8CuH2Tbtzv.mSm6YhyqIw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e55bK.igjJbBAO6pj9muQ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.QaysS_dBa_A2w3LDAj6jw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2sluUgYW_ogflQr_eKLeyQ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YqgzD12CY4.I1jetjfd8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hefZBVm9jsEukLqVs3A3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uYAyGhSrJnV.3i1Q0qPvg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IdE9o_zWpLAFA_2.ktPbQ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KnH1oICvsLtUCBy9WtkXw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28dMmgOITPbOQFKR.sutQ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UznV5tCHkaPJJqjB4Bt.g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46QHlho82ThO07xJMaRHL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oU5lqzBwJGdiM8hBkShAQ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lExjK74BsPIv4WoIv7OO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rZR8mKkrkox0yFCl2k3fQ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WUulj2pd3VEmlLA116WaA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_Xe6eyEQ2aLobnrMmnFk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8v0sLiEQfzA2Qn0cnS9vO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AmAgHqUYm6xqy3m0ueEow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_Kpbkzm04aWE7W61ncfZD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.T1wiAqC6xCpnlOWecCvQ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0fteGRzgitcWXwOy7AMo.Q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3xA02sNAQKKk9go8a5pmQ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MvguPWxmsz9mIXbk_EmxA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9652nOzAIxwZAqVVm0Z9Tw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PlIcPDJeztWPW07GN6DCA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tSccR4eZlBuSTH8Zht3j8A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9bVNYvsJSY46zuCionmCA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u1Zex9HBNlDxBX40Bn.Jw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SPig24wdDtDYnZaid_mr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eciSvoQw4LTYSrbJ8nY3w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NPlvp9DZILhl1zS2ef1bw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mz78wdP1.CQ420GNsdahw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O.O4xQSatF9IrTtqviy6w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pVq_r_H8RvMb7BWo8Padg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r4QUuZGfMq.fWXeBnbR1Q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Zo2hdD_OJAZTRu.X9QMkLw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NnGiJT1Io3xU4l1swjHdQ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ljMH22HYWxMLncrOFdg5Q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kNLe9QxEQ26tjnbBBRB6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zcQhwpRaolECPX9vI5zHA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fyjVeaXitPDNrhT7IlUOQ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558_P8j7Q4HETOr25olvQ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Bb5z8kVx0KPqWpM9J4aRQ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qoYwzEl4eSg1E0Ev_gUow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cJSb3X35Meh2PQA_xv9yjw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.gRP2pG_C1lzJraAGjyng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kptBP3sfJnjP5mCIn5ILQ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ENUCF25Po_wY4i4klNOLg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Bh55wP_PP7zTqJC2yFP0Jg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c5hFTXIxYVSpWyjSxhYS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cMWISMxjYZZjHAvACu4OQ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3mGbzbhPqfzBfwphXDnf8Q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MwxAVOE96vdNdnQ9MNH1g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ds4pONuQaaUwyi7hDhqOw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5BjL0_eV.8j3nY3T.KLrA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IxqoTAx_hPpfGnFB4nS6w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z7GB_R_4_OycRnZSwR26w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c5804_cV2shU4vMS3gclA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MP9lUyVS8dPxQWaM2I5qmw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6lbmZs23bjpeAhJeaVGTFw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f.urfg5mjqaDYWDFdZ.cTQ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Gd_5Scv9BXLneW0z6FcAg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akIxNTnqTuCfE39_Ip0yg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YPUbt1vzhEfxKPMKEz78cg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5_BRHMmZ4VlysQBu3UBjw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WcrpEWFgmKoEN1m6iBveGA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GOYSEnAOsyMdSFdYqkG.EA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woF7Gq.mLyHXSp9Gdp4jA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mtKdt9vLe5mmTFLIIuKmA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SCpWbX2lgZy8RBEUAxaTg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OAvtVNrnKwvS80P9qzIY5g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</TotalTime>
  <Words>1091</Words>
  <Application>Microsoft Office PowerPoint</Application>
  <PresentationFormat>Widescreen</PresentationFormat>
  <Paragraphs>192</Paragraphs>
  <Slides>12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Arial Black</vt:lpstr>
      <vt:lpstr>Calibri</vt:lpstr>
      <vt:lpstr>Calibri Light</vt:lpstr>
      <vt:lpstr>Office Theme</vt:lpstr>
      <vt:lpstr>think-cell Slide</vt:lpstr>
      <vt:lpstr>PowerPoint Presentation</vt:lpstr>
      <vt:lpstr>PowerPoint Presentation</vt:lpstr>
      <vt:lpstr>PowerPoint Presentation</vt:lpstr>
      <vt:lpstr>PowerPoint Presentation</vt:lpstr>
      <vt:lpstr>Интересные находки</vt:lpstr>
      <vt:lpstr>Интересные находки</vt:lpstr>
      <vt:lpstr>Интересные находки</vt:lpstr>
      <vt:lpstr>Интересные находки</vt:lpstr>
      <vt:lpstr>Интересные находки</vt:lpstr>
      <vt:lpstr>Интересные находки</vt:lpstr>
      <vt:lpstr>Интересные находки</vt:lpstr>
      <vt:lpstr>Благодарим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Беляков Илья Александрович</dc:creator>
  <cp:lastModifiedBy>Nadia I</cp:lastModifiedBy>
  <cp:revision>25</cp:revision>
  <dcterms:created xsi:type="dcterms:W3CDTF">2022-12-22T12:51:13Z</dcterms:created>
  <dcterms:modified xsi:type="dcterms:W3CDTF">2022-12-28T14:27:15Z</dcterms:modified>
</cp:coreProperties>
</file>

<file path=docProps/thumbnail.jpeg>
</file>